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4" r:id="rId4"/>
    <p:sldId id="258" r:id="rId5"/>
    <p:sldId id="259" r:id="rId6"/>
    <p:sldId id="289" r:id="rId7"/>
    <p:sldId id="299" r:id="rId8"/>
    <p:sldId id="300" r:id="rId9"/>
    <p:sldId id="303" r:id="rId10"/>
    <p:sldId id="302" r:id="rId11"/>
    <p:sldId id="287" r:id="rId12"/>
    <p:sldId id="278" r:id="rId13"/>
    <p:sldId id="306" r:id="rId14"/>
    <p:sldId id="295" r:id="rId15"/>
    <p:sldId id="296" r:id="rId16"/>
    <p:sldId id="297" r:id="rId17"/>
    <p:sldId id="298" r:id="rId18"/>
    <p:sldId id="279" r:id="rId19"/>
    <p:sldId id="280" r:id="rId20"/>
    <p:sldId id="281" r:id="rId21"/>
    <p:sldId id="282" r:id="rId22"/>
    <p:sldId id="283" r:id="rId23"/>
    <p:sldId id="307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8" autoAdjust="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9E054-A880-4387-B679-88AC049BDB59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2E24-2507-4496-B0A4-0CB0780393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389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1101-A0F9-49DE-BFFE-80889A449BAF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6F2B-A934-42AF-BC8D-77078D2DDF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oD-o887bOdj-zM&amp;tbnid=GLzcySlMxegp0M:&amp;ved=0CAUQjRw&amp;url=http://www.brotherhoodofthegame.com/game-from-the-script/game-from-the-script-vedas/&amp;ei=3T1cUu60IcLV0QWs0YCQBg&amp;bvm=bv.53899372,d.d2k&amp;psig=AFQjCNHpH5BBICwIBXcwA2W6E_nPflG68Q&amp;ust=138186323206002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Hindu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2324100" cy="2314575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Hinduism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0"/>
            <a:ext cx="56166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4000" b="1" dirty="0" smtClean="0">
              <a:solidFill>
                <a:schemeClr val="bg1"/>
              </a:solidFill>
            </a:endParaRPr>
          </a:p>
          <a:p>
            <a:pPr algn="r"/>
            <a:r>
              <a:rPr lang="en-GB" sz="4000" b="1" dirty="0" smtClean="0">
                <a:solidFill>
                  <a:schemeClr val="bg1"/>
                </a:solidFill>
              </a:rPr>
              <a:t>Holy Books</a:t>
            </a:r>
          </a:p>
          <a:p>
            <a:pPr algn="ctr"/>
            <a:endParaRPr lang="en-GB" sz="4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The main Hindu scriptures are: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Vedas, a collection of hymns praising the Vedic gods. Veda means 'knowledge'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Ramayana, long epic poems about Rama and </a:t>
            </a:r>
            <a:r>
              <a:rPr lang="en-GB" sz="2000" dirty="0" err="1" smtClean="0">
                <a:solidFill>
                  <a:schemeClr val="bg1"/>
                </a:solidFill>
              </a:rPr>
              <a:t>Sita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Mahabharata, which includes the </a:t>
            </a:r>
            <a:r>
              <a:rPr lang="en-GB" sz="2000" dirty="0" err="1" smtClean="0">
                <a:solidFill>
                  <a:schemeClr val="bg1"/>
                </a:solidFill>
              </a:rPr>
              <a:t>Bhagavad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Gita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</a:t>
            </a:r>
            <a:r>
              <a:rPr lang="en-GB" sz="2000" dirty="0" err="1" smtClean="0">
                <a:solidFill>
                  <a:schemeClr val="bg1"/>
                </a:solidFill>
              </a:rPr>
              <a:t>Puranas</a:t>
            </a:r>
            <a:r>
              <a:rPr lang="en-GB" sz="2000" dirty="0" smtClean="0">
                <a:solidFill>
                  <a:schemeClr val="bg1"/>
                </a:solidFill>
              </a:rPr>
              <a:t>, a collection of stories about the different incarnations and the lives of saints.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CEAAkGBxQTEhIUExQVFRQXGBUUFRUYFRgcFRQXGhUYHxoYFRgYHSggGRwlHBcUITEhJSkrLi4uGh8zODMsNygtLisBCgoKDg0OGxAQGzQkHyQsNCwsLCwsNSwsLSwsLCwsLCwsLDQsLCwsLCwsLCwsLCwsLCwsLCwsLCwsLCwsLCwsLP/AABEIAOUA3QMBIgACEQEDEQH/xAAcAAABBQEBAQAAAAAAAAAAAAAAAQQFBgcDAgj/xABXEAACAQIDAwcEDAkHCQkAAAABAgMAEQQSIQUTMQYHIkFRcbMyYYGRFCMkNDVCVHSSobHSFhczUnJzssHRYmOCoqPh8BVEU2SDlKS0wiVDhJOVw8TF8f/EABoBAAIDAQEAAAAAAAAAAAAAAAADAQQFAgb/xAA2EQACAQIBCAcHBAMAAAAAAAAAAQIDEQQSEyExMjNBcRQ0UVKBodEFIiRhcpHBYmOCsSNC8P/aAAwDAQACEQMRAD8A3GiiigAooooAyXnV5RYrD4yNIJ3iQwIxVctixklBOoPUq+qqceW20Plkv9T7tT3PT7/j+bx+LNVO2OoOIw46jNDe3HWRRpWfUlLLauekwtKn0eMnFXt2D88usf8ALZP7P7tL+HOP+Wyf2f3aebV27IuVTNiWZkWUsJwg6dyFyCM6DvqPO3m6/ZF+GYYxgfDqMp95nUIKSvm19joOXOP+Wyf1Pu0h5dY/5bJ64/u15HKF73zYq/aMZrbs1itXT8KZNLtiuz35w7rRXoy/1Ml0v219jz+HWP8Alsn9n92gcucf8tk/qfdpDykk1scRftGLOvf7VrXkcoXta+J898a+ut+G70oyn3mTmv219j2OXO0Plkn9n92lXlzjz/nkn9T7Mtc22++nvi3Z7NkOveUvXpeUL9uJt1D2bJp3WTzUZT7wZn9tHr8Ocf8ALJf6n3aX8ONofK5deGia/wBWumE2rO4JjTGSZdWy4uY9mmianpDQam966tipzc7rFg2uR7Mmz21ud2Rn18wqby7WLagnZwj5DV+XG0Bxxko69cg/6aVeW20T/ncxHaFX7lck2+bi3sg3IsBjprnsA6JJ7h20+2jipIgrOswvxHs+W6kswANuJORjpf0dZp7zIainZ00N/wANdo/K5vorf9iun4Y7S+Uz9+VdP6lLjsfLHu97FiULLdVbHzBiLkXK2uovwvxpvDtcsbIk5NjoMdPfQE/YDQ2+8wUYtXza8hweWG0vlM4/oL9yvZ5W7T4eyMRf9AfcpzjhJDGsrklWVXUDaOI3hVgvSykaAE217OFRf+WrXuk2l9PZuI083f6Kl3WuTOYZM1dU15Dj8M9odeKlHmIUH1Fa2Lm7xsk2AgklcySEy5nNrm0zgcABoAB6KxbbiGwBZmyyOBmdnKhsPhntmY3tdj6q2Pmu+DMP3zePJTaLeVZsq4+MM1GUUlp4Froooq0ZAUUUUAFFFFABRRRQBifPR7/j+bx+LNVP2J75w9/9ND9ci/vtVw56Pf8AH83j8WaqbslrYjD9ft0J/tUrNqbxnqML1WPI9bZ8qPt3MN+zQEfuqPNSO2fKj6vaY/2pKjzS57RZobtCEUUt6DXI4S1JalFFQAhp9sbBieaOInLnOUG9tcpsLkG1yAL2PHgaY16FSnY4km1ZF25LYdsNvTJHm6LNvVDGNQqMHBVypLXNt2wv6DekxU5jWd3CyxE5UBkAtGqoBMiCPKWuMwkDAm/aBVaw22pkkWQSMXUFQSb2UkXAB0tex85APHWvOK2xLIRd7KpBVBpGhBuLJwOoBub366fnI2M3olRzymW72OzrGsCDO8cssxCrHLKwZI7M17ISXdjY6ENYcCfW8O7w8LlETdyZSst3jdAS6okqlWULu0sw6PSuTl1r+z+UTh80kkgJXIWU6DW+bdno5gQuoGouCpvTiHHQmKZXbVy3x1CDM5ZmUhd41yzkBlb4o6r10pJiZ4eadmjnt0yy5I1VyqKuWRgoQpl6DByqqgbMxKk2JVSLW1eojZIXiEIESEq7pnKhczExsW3jAkOVLKq2BseBJhdtQvuomNgm6EbtEp0RgSCW+MQoUNlW2Y9tdo4mSVvZBw56AVGJQxswUEvKxALKt8ypb45/N0LoHlRWS1a3mN32vviHL3lRrtmXovGqC1oSzZm8rybE6EkDWmXKSbfMJLhhd7aBXERK5Ay2vdWLgk34g3IN6kRh4MQ6kvKrEK4lG7NrFbxs0aqAQrR2GW6k2BKi1elwapipI5i2VRHu8975Zhu2B8ogkOTkPFgPJoaJhKKd1rREbWYldR/3v/xcNWyc1/wbh++bx5Kx3amov/LT68Fhv4VsXNh8G4fvm8eSm0doVjnehF/MtdFFFWjHCiiigAooooAKKKKAMT55z7vjH+rx+LLVL2WPb4P1sPq3q1c+ej3/AB/N4/Fmql7N/LQfrYfFWsyrvGeqwa+Gjy9Tttvy4/1SD1PIP41Hk1J7fHTi/VDxpqjDXE9pj8Pu0JSV7FFq4Hnk0GrTsrk1DJAZXnZSsRnkRYg2RMzgalhcndsbU4x3JOCKNpDPIyiZYOjEtszFbEXfVbMDf6q7zbKksbSUrfgp1taQirm3I2IYjEQmeS8EazORELWsSQvT4gZT578ahtr7KjheCzyMkih2vGFlQZyCpQt5WnA24+mjIZMMXTk7L+iGoIq6tyMhWaeFp5bwxCZyIlsVN75elcno+amuF5KITh45ZXjnxKs8ShFZIxboCa5vmb+ToOGtGbZHTaX/ACKpQase0uTyw4RZ2aQSmVsOYyq5FlQvm6Q1ye1tY8TccL07bktDkwkgkm3eIzEtkjAhCxsxza8Rla/mVuu1Tm2S8ZTtcqQqUXFxSD25enbyrHKx/ObIQb204HvHVHyAXOXNlv0bgZsvVmA0Bta9ea5TaZ3KKmi3+ylmikuztu1fK2a65WdSVcMI+llBRRwAXygbEcscMrwyorBWaaVyM5zSRoXQtI4zFiMzAHgDp2n1snAuYAQTZbSMpZSlzlOZmzMsS6A6KHspPVmEjgExkaKkaRyxyEgurqby53Z7M99ekUGcGxQg9d7HAycpRk8ngyv7U0S3Y8ZHccFh7fYK2Hmw+DcP3zePJWP7YYNnZQFBeAhQb5QcDDpfie/zVsPNh8G4fvm8eSm0dti8buI8y1UUUVaMgKKKKACiiigAooooAxHnpPu+P5vH4s1UrZ59th/WReItXbnpPu+P5vH4s1UfBflI/wBZH+0KzKu8Z6rCP4WPL1HvKADPFb/RH6sTiB+6o1RepHbxO8X9Fx/xWJqPU1xPaLFDdoS1egtKjW1sDY3sfJNuo+Y8K13ZezNnTorx4fD9JQxWwJW44ML6ahh6KmMcoVicTmEm1cp3IeImHaYAJvh7CwOptJoPPrwqR2C7rssFIllJxK5VZC66vGM9usqevqseyrFg9jYRXkjTRlYOyJNKpUMboWVZAO0DuHCorFbOjTG4WOCQlQxE2FErkIuQsJMmYhV1Um/WUI1OrkrGVUrKq5aPn5D5MORtPHsELD2MthY2foroT58tqonKWBmlWcoyHEkusZQq6hQii68bsb2HG1u2tD2rjsFhyqTMkbMBZemWZQxtwubXLW8/Drqt8nMPhpMZIudsTdc8DyZmEQVrsrbzXOLjKw0tfgaPkRRk1eduFtRZMcZDicYix2Bwl0lWNg7Oc4CGTryngvUahcVGZ8XsvERAmMxgMbEiMxkswf8ANtmy2J6jVixGJw6SJE7IrsAVQmxYXOW1zbiGsL9tU/a+yvYM8cgzvgnkG8iJJUMb3V0Jyvp0lLC5y2PChnFFtvsdtHzHPKSF8TgkMEbSbzHOyWW+ZSJ1WS4+Iegc3CzXrkuFlj2dtCEZmSKZ0Rsp8noCax101luRwu1WebZsUsB3Cx9KMmKSMALmFylrW6OYDS1rHz1w2HjsNiowFSMNlzzQ5PIdiQ2YEWN2L68Tfr1odrhGtJRtbQmZERXTDBcy575bi9uPcD/jjWsYybZ8LGORMIjgAlTEtxfUfF6x5+ys/wBr4aI4pxhWDxuGZVW9xcEtENNdQbWHAjspbjY06OKzjtk2HmxsQWmUPIEVUWSNSQuYuBcoxsAx6Y4i/kaAmzhneKOQBnEiEGNmnz5zpIQqFFXKDAykBRbokjrpdg7MSeIby5cSkFSYwGUlA5VWRimUsCeAbXtvUdtmQJdAAGe2cgHyVGReIFiQHJA0Gdhrm0ZwK1lOpko5bR8kj+VhT68BHatj5sfg3D983jSVjW0PIJ7ThLd3sBf3j6q2Xmx+DcP3zePJTKG14CserUI8y1UUUVbMYKKKKACiiigAooooAxHnp9/x/N4/FmqlYL8pH+mn7Qq689Pv+P5vH4s1UfCeWn6SftCsyrvGeqwa+Gjy9R5tw+2rfjaUerGYrjTAGn+2fyn/AJ3/ADeIpjXE9osUVaCAGrHyE2ruMUtzZJRun81z0GPc1h3Margo7Qeu/wDgVynYmrTVSDi+JuUWzUSWeZbK8uQyEgaZFsT5usnj9VUDkbtB5totKqFhNvM3AbtGy5WN9Blyotuu9uNqn5NstNsmSdReURtHJbipDBXe36BL+moHm42jFFNKkpC70IEJ0GZS3RJ6r5tO21qe3pRi06bVOo3peote1eUODUywTPrlySAIzcV4XCkXAPoqnc26e7R+pmsbEXGZOkL9tj9fZVv2/wAnsGzHEYjoD45D5UfsLAcT1dE3PnqB5PbXw8u0Gdl3fQEOG1yoqKpBV17W1Ydh07546QptKlJQT1aRtznC+Jiy/wChFrcfyklref8Auq48oMO02DMRHtr7heBNpDJHcnuJ/wAa172jhMKZEnn3eeMZVZpegtmJBykhSQTcEi9RsHKmKfGRQxHoHMzSfnyBTljXML2v0s3WVAHnnUKcpSjHJWyT2GAiEUUakxohUPcAJuwoVTc5iWF9QLXXXjVKbE+wMfiWyMYJUErFFJEQZr5+5X3gI00Ipxyi5WyYfFrEBFuBuWa6HOUaxZgwawNi1tPi1PbUxsULRYpjeLK0DsBdSkpUqxCkkgPGBwv0+HGjWRGM4aZK6khgcds/FuM5hkdrBcylX46KCbMeOgvVS5Z8n48MY3iJCOSMpJORgL9FjqQQO8EVdli2cWWYLhbizq6sg1BvfiNRpxFVHl3yijxEkcadOGM5ibkCRjoQp4gBbjMOObTgK5klbSPwzlnEoJ243G2y4xHGHmlkR/a3UlcyRrmlVWZ7no6lgGsBqbMRaue3cIRGVsgaA29ruUMfQACljcWJJN9SVc2tlp3sfagfW7I8KSulintYMZDyEyFRIozZyrNcEC2YXtznwRmzbpAqE7glQcgkLAvLJr0mIjgXS4zN1njPAZGTVW8tBGbSb2u3Z7Bt6cC399bHzXfBmH75vHkrG9pRFYrHiPYfbxGGlWx7LZa2Lmr+DMP3zePJTKG2+QrHdXX1fgttFFFXDGCiiigAooooAKKKKAMS56Pf8fzePxZqo+E/KJ+kv2irxz0H3fH83j8WaqNhz0l/SB+sVl1t4z1eD6rHl6j/AJQj249mbEAf77if7qjKluUnlj9PFfVjJv41E27K5ntFig/cQt6S9IaK4HDrDbRkjV0SRkRx01DEBtLa+jSuGb6/8a14pKm5yoJO6Og8wt/jtpAfV1ivIpSKi50opCrYdQ9Qpc549d76dRHYRXikqLsMlahzicY8hzSOztYDMzEmw4C5PnPrpIsQyhgpIVvKUEhT3gaHvrhSXouyHBWtY95q9Zq50aUEWRYuRU+XFIMrNn6N1OVk84bqB8k6jRuNSuIhnysuHI3CqZEJDglS7gyKzDKb7wuWJB0ynhao3kvghNHKgRc4aPpM+koLBsmViB0d3nNtSAR56kdkvI+GmMw0CtGzMrnPazhhGDkZgrP0rXyhbXuaswVomTiNNRtcLLSQe0CNwlhb2vA+FifVpatk5qvgzD983jyVjmNY+x0v/osHrc309lDvP91bFzU/BeG75vHkp1HeeBXx6/wL6vwW6iiirZjBRRRQAUUUUAFFFFAGJc9B93x/N4/Fmqhq9jfsq+c9Hv8Aj+bx+LNVBv8Av+ysytvGerwfVo8vUmeUZ6Sn+cxn/NyH99Q1TPKU9IfrcZf/AHlq74bYivh94ocubBWvaFSPKzMy2v0gLX+KbEkgGJRbZ1TqxhBXK+aDXXE4do3dHFmUlWHYR2do6+4iuVqVqLiaaugvSkUgpKCT1SUUpoABSGlNeagkWvNeqSoIYte4yARcXGml7A9ovxHorwDSipOWuBeeTyRj8mJRnAtbKWRWzO9mvezJGykkjyUA14eMHjUkkcNvMiZLAXEayZgZPymvSEcd7AHoysAAxNN+SUyiIhi0Zz2WUNkVV0LXYkqMr7tgCpudAL5iIfau0CTIm8ll6TK0kjXJXMeioBIVTYEkeVpwGhtXtEx1Sc6zSOk6k4RL9UOC/bxYrYuag/8AZeH75vHkrH5xbBgk8Y8OfViMbetf5p/gvDd83jyU2jt+AjHbj+X4LfRRRVsxgooooAKKKKACiiigDEuej3/H83j8WaqBIdCfMfsq/wDPR7/j+bx+LNVBm8lu4/ZWZW3jPWYLq0eXqWHaU5jljk45cRjCR5t+CRbr0JrscXE0C2kdBH7a8YyLdlFkRTfNa2YCwOrXNyNWnKQdK/8APYzxI/4125O4TJiIiYXmIJLxhVyBcvSVi9lZgCLqSLXsTfQdacoTKMc0pPXpDlZEt4mULYqACt8vkjMoLAEgOJbG3Bh3CvirDyvjiG5aIvlIbMrAdBzZrCwAsVIsASLKLdZNdpVXaLWE3SDz0UMaQ1wWRbUdlFK1BIgoIrzmHWR66TeL2r6xU2IuhaKVTfgQfTRXJIAUopKU0EMs+wCj4eZH1stlGQuQd6ZLBQy6MCw42unba7nEbMjlERmhbDbxgI7sBlUkjKQY7gFr2WxNrEldb1vZ20JIGLxGzZWTUAghhqCDx6j6Km+UHKCOeFIxvWYEOzynXORZsoDFQLKotaxzsQARViM046TMqUaiq3jqfkMpw3sSMEjRFDW1BK4zFDiOI1NrVsXNR8F4bvm8eSsilj9wqf5tbf8AqE4/eK13mq+DMP3zePJT6O34FLHbi36mW6iiirZjBRRRQAUUUUAFFFFAGJc8/v8Aj+bx+LNVBm8lu4/Yav3PP7/j+bx+LNVBl8lv0T9hrMrbxnrMF1aPL1LTtNfdMdx/neI0/pQEei9vXUgMIonWcCZFyxNFmNzc6tkI6Itmi4303h6RBNRfKBgZelqPZOIVgCVPDD8G6jYjWpblJiJN9DIGTdxZQQrPu8rIWztcWIukoNhoQgtcmmLiUZaortTGvKGWAQtERKJLqQWykiRdWBA1sN43X8dh1AmnkVM8ppFd0cEZmRc0YTLkOUG/R6PSzlja9iTrUNSKruzQwcMmmBpzhME0l7ZQq+U7nLGl+GZu0ngBcnqBrzgsPvHVAQCx4nyVAuWZvMFDH0V1xmKz2VQViX8mh468Xa3F24k9XAaCojHRdjpSd8mOvt7DtfDJ8WSc8NTuou8BbyH0svcKQ7T/ADYcMnZaFWYf0pc5NM4cO7myKzHsVSx9Sgntr1Nh3Q2dHQ9jqyk9wYC9TeXBHGbpt+87vmPBt3EDyZSo7FVFHqVQK9/5axYAbfyhTexzaG1r2v2XF++owD/Hoq8bA2SMXs7IhUTQTu4zaBielkY2vlZbC/UVHYamF3xFYjN0oqTinpI0bNx7x754ElW2bLJDCZGFr3ygCXh5761Gw4aOcSELuGRczMGLYYDMAC+Yl4wSwFwXHE20JrWk2/Gty6yrILHcmJjMT+aoUWfUWDDo9d7VTNoYIYXZ+JZwBPiplvGLWjUyF1jvwJVQ5NiQCfTTXFJFCniXJ2tZ30WKRisK0bFXWx0PVYg8GU8CpGoI0NcQNak8N7ahiOroGkhPXYC8kXcRdwBwZT+cajbVXlFa0a9Obd4y1oQClFFIBXAwsWf3AB2R/wD2R/jWuc2Hwbh7ds3jyVjbL7jB7Ea2n+vrf7a2PmtP/ZmH75vHkrQobXgYPtBWo/yLZRRRVsxQooooAKKKKACiiigDE+eb3/H83j8WaqDL5Ldx+yr5z0e/4/m8fizVQiND3VlV94z1mB6vDl6lj2yzBwVF29lSsote7GPCWFuvWw89WDZ8s4ljfFMcrsqx5DI2ZgslyEvq140JNvjsDxsILaWNaKUSjUpNKQNLWOFwo1uCOB7KcmZ5WUSEyul4kVyMzli5kKi2XKrPGM1viDqzWctZTqRbgtGjzK9tSDJK63LWJsW8u1rgProwBsR2imgFWDaOz1kEuID5VDMXLC+Z94ykFV6SNdSeGU9RU3FV4CkTVmaNCopQstaJDAC0WJccQscYPZvZOl60jcf0jXjZm63se/zGHN7ZlJDZbHUEa6GxNtbA17hPuaa3Ey4e/du8SftpnwovaxCjlZfO3kb5gcFHEoWJVRBqFXKAR6LXuOs//vLaGzlnRklQOh/OF7edTxB7CNayuLlhiI8OuFU5Cugc3EojPBQDw42zcbWAtxrnyWxs4xkGRpCzSIrjMxzqWGfNc62W5v1Wp2XwMjoVRJzctQy5QbJOFneEm4FirfnIR0SbaX4g+dTTjkvjcRFOPYyGRmFmisbOgPE28mx4MdBfrvapznSb3TFbX2nXzgSPa3qOlXPkrsdcLAq2G8azSvbymPxf0RwA8165UPeLM8V8OspXbO2GxkwQ3gkVrE5d9ERwAy5hwPmIPXWZ8tsXinlHsmNoQLiKP4nnIYaMxFrkcALWGtS2J5w5hOWVU3Ac3QrdigOrZr6MQCRbQcLHjV82pgExMLROLh/JNvJJ8lx2MND9WtdtKSsVKeVhpqU46zD8BiN3LFJ1K6se4Hpei16TG4fdyyJ1I7oO5WIH1AV42hCU3iNoy50bszKSD9YNP+Ug91Yj9Y3r66Q17ptJpzTXFehGgUlq9AcaQVwPJcH3JbtjkPqx0B/6q2Tms+DMP3zePJWOL71H6uf0e68Ka2Pmt+DMP3zePJV6hteBge0N1/L1LZRRRVsxgooooAKKKKACiiigDEuej3/H83j8WaqE/D0VfOej3/H83j8WaqGwrKr7xnrcD1aPInOUA0165WuPO2FwpP105wmIDqpsjFkaNo2IzSEsdFBYal3c2JAykdgu35R2tof+8v8A8JhDT3k8Nyy5mXMvtzKXIyjVBZbhSQWYtwPQsCLXLFtFedsyhptaZnQCNJShCO76uGABym+W6i4dr6XuTazWqDq/tiizwvGSZbSTN0SkYb2sPINSCShK6t0L30vVDnvme4ytmbMvUrZjcDuNx6K5qriMwdRu6tYkNlsqw4hpAWRWwkjgHXIJWVrW67SAUvKDY7YaeSFrkDVW/PjbyWv5xp3g1y2R0t7Gdd5DIoHayZZVH9kR6a0LFbK/yjs3DyoAZ40sh63KHJJGb9TFLjsNqlLKicVa2Zq3epvT4rQ/Jk3ybkTFYLDNKiSHJlbOqt0kJU2uNNVp9s/Y+HhJaKGONiCGKpZrHiL9nmrK9jcrp8NAIYlTR3YF1YkEnpLlzDrvxrrhuXGMEgYyZxcXjKJlIvqoyqCCeFweuustFKeDq+846uZ35ah32kFcWBbDxp54y69L6TSVqmIA1PeeHXY/Xwqp8vNml5MDMqljHiIo2sCbIZUILW4AMvH+VVrxKXDefMPWD2emuktZXqzUowXYfPqeSL/mj7K3jY2uHwxJ1MMRPeY1rBlNkF+pBf0LW/7MiywxA8RHGp4cRGBXFPiXfaT92JjPLODNjcUo+NKyjva37zTTbr3xOIP87KPU5H7qltokSbUf832SxPmWNrt9SNVekkzFmOmYlrHtYk/vriWovYf/AF+UUeBwpAK9ZqQUouE3EPcw/VYn6sRhDWv81/wbh++bx5KyHDe9/wDZYz9rCGte5r/g3D983jyVeobXgYHtBWpv6vUtdFFFWzGCiiigAooooAKKKKAMS55x7vj+bx+LNVDI49xq+88/v+P5vH4s1UTqrKrbxnrMD1aPIn9qQsSuQZm3iMo01IweFbt0GnX2VNMwBRiUaOVM+73cpVrBzeZ/JXRlDA5h7XmtrUerOZYt2yrIJEKM65hmGBw9hlA6RJ0Hn16qc4rE4qPdrKsbEkbm6ucvtTk2yksWToKLAsdNdbh6sUZttJDOONVkxDNHlw5vmQHolgGVwupKabwW+KWUa2Wq0Ra9uFzbu6tOruqz8qtol1sc4Z2W4dEDlV6WYFDljGYqSgAYlrknS1XNJqvgXcHFuOWzvg8S0bpIlsyEMt+BI6j5jwPmJrSubrFqjyYUMd2Rv8Mx4NG2jKdPKWwB67q/ZWX1JbM2mYyubNZWzxslt7DJbV4ywINxbMjdFtOBopys9IYzDupDQatyh5FYbEvnu0Up8pksc/6atcE+cWPbeuGyOQGHgdZGd5mUhlDWCKw4HKvEjjqbXrrsrlpDKgzEFrdLKbEnt3chDD0Zh5zSbX5UZAd1hcVM3UNy6pftLEEgdwNP0azEUq6WbbZ25S8rEwckSspbPdmynpIoNr2PG5zC1xwNU3lTy3af2nDZkjawZzo73Pki/wCTW5Guh84HGD2jg8biZHleCYsx19qYAAaBVBGgA/j1mmbbDxA8qMJbreWJLW7c7g0tylwRo0MLRglKTV18yf2FyExMjoZk3MIsSxaMl1GuVAjHjwv1DtrQOU3KOPBwktl3pX2uPtNtCexB1sey3HSsmw4MIt7M3Y6lgaWS3b+Tyx8f5VcDj44zeFDvL330tme/aqC6Kb/GOcjtFCkohUoTrTTk7pdisdXYxo7P+WmBFjxWNjdnb+VJwA6lLHrFRhah5CSSSSSSSSSSSTxJPE+c15pMpX1GjSp5GvWLeikpBS7jydwX5DzZMaPVHhWt9X1Vr/Nf8G4fvm8eSsf2efc5/wDGgf7pEf8AprYOa/4Nw/fN48lX8PteBge0th/V6lroooq4YoUUUUAFFFFABRRRQBifPOPd8fzePxZqohFXznm9/wAfzePxZqooFZVbeM9Zgerx5E5iEzGIDiZcPY9+Ew2vosTTvDYpWgLM9mzStCpPSaK4YRoLdNAQ+hIXULr5NN0HTgzaAyQDt8rCQi/d+6n+ydpwwSyMwtC0MW7NgWugCZUvc6FmuNSLEmnLWVKq92yPOPwInXPZxFEGiGuVY93GnRJOZAoNlJsD1dMioWfZamN5YHzqgBkF+kgJtfUKxF7alVPXqOFt2dh4MQrlBJIl0fdHPYWIzQvkbh0UALjqZgWByjvggEeVIsOjYZrRsy6u6yA58mVuhGOkw6IBs3A0OKYqGIlTdlwM2tRVu2hsHDojT3cR2j9qMqM6O4uEbdksw143TvIBNdsdsODeRRxxlt55LBXG8IUl1hYynVR0tQVNtGPClZll9Y+m+DKZekjW3AW7hb7KmMVyfkDPulaRV1bokMosDcgixFipuPSFNNsFsiaZSyIculna4Rrg6ISOkdOq4A1NgCa5yJIeq1KSvdEfIoJuwBPDXX0a0iIBwAHHgLU6bAydLoN0fKIBI4X48Dprp1a8Nab1zK6GxcHqENFLRXJ2LSXpSKCKg5EpRRagVB1wLHsZFOFe/lB8SF7TfASE/sj6q1nmv+DcP3zePJWR7DW8JHXvJvrwGIt+zWuc13wbh++bx5K0MPrXI877R1S+r8MtdFFFXDHCiiigAooooAKKKKAMU55vf8fzePxZqooFXvnkPu+P5vH4stUQGsqrvGeswPVo8vUnNsR2gjPa0HpBwMJ/cameTODOJiv7bH0pC8sLKHZ0EWUFX6N3B4n4y36yDHbQi3kUaZwrAYWVS6y5WU4NEOUxxvchhXLA7GmAfdYmNMy2bL7LGZe8Yfz6d+lOSeVcqScXTyb2dyaxPJ2NmDxK7HN7Zh4kCrcOGRXWeQGMGy3GUi40ArltTEIYJZGiRWL5EQlCsnSvu5XictLlDMwQhVvpqABT6TakscIjgEUd1S7hMZlDqBnCxnDFcpAbTQ630N6rP4Ptr02Guqrg8YR6BuRoOA81dSvwRXpJSf8AkeomOTeHZkaSZZJcPZG3EcV1uJPaygSy2U73MmhHRJBBp7tAGLDmRTEqiYmORo52KLIuVxKGu+8aMhMtlzZjY3y2h8Ph5EhkhR5ckhBe2z8VmNh5NytgPQD567osqw7oPMALBSNn4m6KL8ARZXJYnOuutSrhOKcr34+Q82tAXhkSbNHLNM8lmZSUiUohcqxsBcqzZWGmtzYinybNmklXDSrvIUjdmaEMqNIxTdsGdmBYAta2XKAdMts1Si2EQbq2IDcbjA4gG/mYkWOvbUjHhsQvky4hP5SbPCNx450YN2devXQr9gTgkrKXkOeVWNOGxQUSM8d94UuQIjvNVVUyG1lBytcNYa3qlTkFmKiyksVHYCSQPQLVZsfs+adg0zYyQi4BOFQWF/igzDjofXeuP4Njsxd/m0X78RSpxlJl3DVaVKKu9JWjSkVYP8gqNCMUD54cOPtxVKdhJa59k2/V4XTv910tUZFnplP5/Yr9FTp2PH1Gb0+wx6vdRpBsiLraUf0sFf8A5mjMyDpdMgzSipwbJivo0nnvJggfV7Jry2zYRfpyadsuCH/vmozMiel0zvyaF1bzSH68DixWsc1vwZhv9r4z1muzIYYlusqAZg77yfD5rCCdbRpE7ZtZBe5B14GtJ5rBbZmG/wBr4z1coKzMXHyyk5Li1/TLbRRRVoyQooooAKKKKACiiigCn8reQkeOmErzSRkIseVQpGjOb9IcemahBzQQ/KZvox/doopUqUG7tFqGLrQioxlZHVeaiMAAYzEi2mmUaerSg81EZ44zEm3C5XTu00ooqM1DsI6ZX7wp5qk+WYk95XXzHSkHNRH8sxPrX+FFFGbj2B0yt3jweaKI8cVOe8Rn7Vrz+J+D5TN9GP7tFFRm49h0sbX7x5PM5h/lEv0Ivu0n4m8P8ol+hF92loqc3HsDp2I7wn4msP8AKJfoRfdpfxN4f5RL9CP7tFFGbj2B07Ed4PxOYf5RL9CL7tL+J2D5RN9CP7tJRQqUHwJ6diO8evxPQfKZvox/dpRzPwfKZvox/wAKKKnM0+wjp2I7wv4oIPlM30Y/u0g5oYflM30Y/wCFFFQ6MOwOnYjvHr8UkPymb6Kfwq6cnNkLhMPHArFwmbpNa5zOza20+NSUVMIRi9AqriatRWnK5K0UUU0SFFFF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jpeg;base64,/9j/4AAQSkZJRgABAQAAAQABAAD/2wCEAAkGBxQTEhIUExQVFRQXGBUUFRUYFRgcFRQXGhUYHxoYFRgYHSggGRwlHBcUITEhJSkrLi4uGh8zODMsNygtLisBCgoKDg0OGxAQGzQkHyQsNCwsLCwsNSwsLSwsLCwsLCwsLDQsLCwsLCwsLCwsLCwsLCwsLCwsLCwsLCwsLCwsLP/AABEIAOUA3QMBIgACEQEDEQH/xAAcAAABBQEBAQAAAAAAAAAAAAAAAQQFBgcDAgj/xABXEAACAQIDAwcEDAkHCQkAAAABAgMAEQQSIQUTMQYHIkFRcbMyYYGRFCMkNDVCVHSSobHSFhczUnJzssHRYmOCoqPh8BVEU2SDlKS0wiVDhJOVw8TF8f/EABoBAAIDAQEAAAAAAAAAAAAAAAADAQQFAgb/xAA2EQACAQIBCAcHBAMAAAAAAAAAAQIDEQQSEyExMjNBcRQ0UVKBodEFIiRhcpHBYmOCsSNC8P/aAAwDAQACEQMRAD8A3GiiigAooooAyXnV5RYrD4yNIJ3iQwIxVctixklBOoPUq+qqceW20Plkv9T7tT3PT7/j+bx+LNVO2OoOIw46jNDe3HWRRpWfUlLLauekwtKn0eMnFXt2D88usf8ALZP7P7tL+HOP+Wyf2f3aebV27IuVTNiWZkWUsJwg6dyFyCM6DvqPO3m6/ZF+GYYxgfDqMp95nUIKSvm19joOXOP+Wyf1Pu0h5dY/5bJ64/u15HKF73zYq/aMZrbs1itXT8KZNLtiuz35w7rRXoy/1Ml0v219jz+HWP8Alsn9n92gcucf8tk/qfdpDykk1scRftGLOvf7VrXkcoXta+J898a+ut+G70oyn3mTmv219j2OXO0Plkn9n92lXlzjz/nkn9T7Mtc22++nvi3Z7NkOveUvXpeUL9uJt1D2bJp3WTzUZT7wZn9tHr8Ocf8ALJf6n3aX8ONofK5deGia/wBWumE2rO4JjTGSZdWy4uY9mmianpDQam966tipzc7rFg2uR7Mmz21ud2Rn18wqby7WLagnZwj5DV+XG0Bxxko69cg/6aVeW20T/ncxHaFX7lck2+bi3sg3IsBjprnsA6JJ7h20+2jipIgrOswvxHs+W6kswANuJORjpf0dZp7zIainZ00N/wANdo/K5vorf9iun4Y7S+Uz9+VdP6lLjsfLHu97FiULLdVbHzBiLkXK2uovwvxpvDtcsbIk5NjoMdPfQE/YDQ2+8wUYtXza8hweWG0vlM4/oL9yvZ5W7T4eyMRf9AfcpzjhJDGsrklWVXUDaOI3hVgvSykaAE217OFRf+WrXuk2l9PZuI083f6Kl3WuTOYZM1dU15Dj8M9odeKlHmIUH1Fa2Lm7xsk2AgklcySEy5nNrm0zgcABoAB6KxbbiGwBZmyyOBmdnKhsPhntmY3tdj6q2Pmu+DMP3zePJTaLeVZsq4+MM1GUUlp4Froooq0ZAUUUUAFFFFABRRRQBifPR7/j+bx+LNVP2J75w9/9ND9ci/vtVw56Pf8AH83j8WaqbslrYjD9ft0J/tUrNqbxnqML1WPI9bZ8qPt3MN+zQEfuqPNSO2fKj6vaY/2pKjzS57RZobtCEUUt6DXI4S1JalFFQAhp9sbBieaOInLnOUG9tcpsLkG1yAL2PHgaY16FSnY4km1ZF25LYdsNvTJHm6LNvVDGNQqMHBVypLXNt2wv6DekxU5jWd3CyxE5UBkAtGqoBMiCPKWuMwkDAm/aBVaw22pkkWQSMXUFQSb2UkXAB0tex85APHWvOK2xLIRd7KpBVBpGhBuLJwOoBub366fnI2M3olRzymW72OzrGsCDO8cssxCrHLKwZI7M17ISXdjY6ENYcCfW8O7w8LlETdyZSst3jdAS6okqlWULu0sw6PSuTl1r+z+UTh80kkgJXIWU6DW+bdno5gQuoGouCpvTiHHQmKZXbVy3x1CDM5ZmUhd41yzkBlb4o6r10pJiZ4eadmjnt0yy5I1VyqKuWRgoQpl6DByqqgbMxKk2JVSLW1eojZIXiEIESEq7pnKhczExsW3jAkOVLKq2BseBJhdtQvuomNgm6EbtEp0RgSCW+MQoUNlW2Y9tdo4mSVvZBw56AVGJQxswUEvKxALKt8ypb45/N0LoHlRWS1a3mN32vviHL3lRrtmXovGqC1oSzZm8rybE6EkDWmXKSbfMJLhhd7aBXERK5Ay2vdWLgk34g3IN6kRh4MQ6kvKrEK4lG7NrFbxs0aqAQrR2GW6k2BKi1elwapipI5i2VRHu8975Zhu2B8ogkOTkPFgPJoaJhKKd1rREbWYldR/3v/xcNWyc1/wbh++bx5Kx3amov/LT68Fhv4VsXNh8G4fvm8eSm0doVjnehF/MtdFFFWjHCiiigAooooAKKKKAMT55z7vjH+rx+LLVL2WPb4P1sPq3q1c+ej3/AB/N4/Fmql7N/LQfrYfFWsyrvGeqwa+Gjy9Tttvy4/1SD1PIP41Hk1J7fHTi/VDxpqjDXE9pj8Pu0JSV7FFq4Hnk0GrTsrk1DJAZXnZSsRnkRYg2RMzgalhcndsbU4x3JOCKNpDPIyiZYOjEtszFbEXfVbMDf6q7zbKksbSUrfgp1taQirm3I2IYjEQmeS8EazORELWsSQvT4gZT578ahtr7KjheCzyMkih2vGFlQZyCpQt5WnA24+mjIZMMXTk7L+iGoIq6tyMhWaeFp5bwxCZyIlsVN75elcno+amuF5KITh45ZXjnxKs8ShFZIxboCa5vmb+ToOGtGbZHTaX/ACKpQase0uTyw4RZ2aQSmVsOYyq5FlQvm6Q1ye1tY8TccL07bktDkwkgkm3eIzEtkjAhCxsxza8Rla/mVuu1Tm2S8ZTtcqQqUXFxSD25enbyrHKx/ObIQb204HvHVHyAXOXNlv0bgZsvVmA0Bta9ea5TaZ3KKmi3+ylmikuztu1fK2a65WdSVcMI+llBRRwAXygbEcscMrwyorBWaaVyM5zSRoXQtI4zFiMzAHgDp2n1snAuYAQTZbSMpZSlzlOZmzMsS6A6KHspPVmEjgExkaKkaRyxyEgurqby53Z7M99ekUGcGxQg9d7HAycpRk8ngyv7U0S3Y8ZHccFh7fYK2Hmw+DcP3zePJWP7YYNnZQFBeAhQb5QcDDpfie/zVsPNh8G4fvm8eSm0dti8buI8y1UUUVaMgKKKKACiiigAooooAxHnpPu+P5vH4s1UrZ59th/WReItXbnpPu+P5vH4s1UfBflI/wBZH+0KzKu8Z6rCP4WPL1HvKADPFb/RH6sTiB+6o1RepHbxO8X9Fx/xWJqPU1xPaLFDdoS1egtKjW1sDY3sfJNuo+Y8K13ZezNnTorx4fD9JQxWwJW44ML6ahh6KmMcoVicTmEm1cp3IeImHaYAJvh7CwOptJoPPrwqR2C7rssFIllJxK5VZC66vGM9usqevqseyrFg9jYRXkjTRlYOyJNKpUMboWVZAO0DuHCorFbOjTG4WOCQlQxE2FErkIuQsJMmYhV1Um/WUI1OrkrGVUrKq5aPn5D5MORtPHsELD2MthY2foroT58tqonKWBmlWcoyHEkusZQq6hQii68bsb2HG1u2tD2rjsFhyqTMkbMBZemWZQxtwubXLW8/Drqt8nMPhpMZIudsTdc8DyZmEQVrsrbzXOLjKw0tfgaPkRRk1eduFtRZMcZDicYix2Bwl0lWNg7Oc4CGTryngvUahcVGZ8XsvERAmMxgMbEiMxkswf8ANtmy2J6jVixGJw6SJE7IrsAVQmxYXOW1zbiGsL9tU/a+yvYM8cgzvgnkG8iJJUMb3V0Jyvp0lLC5y2PChnFFtvsdtHzHPKSF8TgkMEbSbzHOyWW+ZSJ1WS4+Iegc3CzXrkuFlj2dtCEZmSKZ0Rsp8noCax101luRwu1WebZsUsB3Cx9KMmKSMALmFylrW6OYDS1rHz1w2HjsNiowFSMNlzzQ5PIdiQ2YEWN2L68Tfr1odrhGtJRtbQmZERXTDBcy575bi9uPcD/jjWsYybZ8LGORMIjgAlTEtxfUfF6x5+ys/wBr4aI4pxhWDxuGZVW9xcEtENNdQbWHAjspbjY06OKzjtk2HmxsQWmUPIEVUWSNSQuYuBcoxsAx6Y4i/kaAmzhneKOQBnEiEGNmnz5zpIQqFFXKDAykBRbokjrpdg7MSeIby5cSkFSYwGUlA5VWRimUsCeAbXtvUdtmQJdAAGe2cgHyVGReIFiQHJA0Gdhrm0ZwK1lOpko5bR8kj+VhT68BHatj5sfg3D983jSVjW0PIJ7ThLd3sBf3j6q2Xmx+DcP3zePJTKG14CserUI8y1UUUVbMYKKKKACiiigAooooAxHnp9/x/N4/FmqlYL8pH+mn7Qq689Pv+P5vH4s1UfCeWn6SftCsyrvGeqwa+Gjy9R5tw+2rfjaUerGYrjTAGn+2fyn/AJ3/ADeIpjXE9osUVaCAGrHyE2ruMUtzZJRun81z0GPc1h3Margo7Qeu/wDgVynYmrTVSDi+JuUWzUSWeZbK8uQyEgaZFsT5usnj9VUDkbtB5totKqFhNvM3AbtGy5WN9Blyotuu9uNqn5NstNsmSdReURtHJbipDBXe36BL+moHm42jFFNKkpC70IEJ0GZS3RJ6r5tO21qe3pRi06bVOo3peote1eUODUywTPrlySAIzcV4XCkXAPoqnc26e7R+pmsbEXGZOkL9tj9fZVv2/wAnsGzHEYjoD45D5UfsLAcT1dE3PnqB5PbXw8u0Gdl3fQEOG1yoqKpBV17W1Ydh07546QptKlJQT1aRtznC+Jiy/wChFrcfyklref8Auq48oMO02DMRHtr7heBNpDJHcnuJ/wAa172jhMKZEnn3eeMZVZpegtmJBykhSQTcEi9RsHKmKfGRQxHoHMzSfnyBTljXML2v0s3WVAHnnUKcpSjHJWyT2GAiEUUakxohUPcAJuwoVTc5iWF9QLXXXjVKbE+wMfiWyMYJUErFFJEQZr5+5X3gI00Ipxyi5WyYfFrEBFuBuWa6HOUaxZgwawNi1tPi1PbUxsULRYpjeLK0DsBdSkpUqxCkkgPGBwv0+HGjWRGM4aZK6khgcds/FuM5hkdrBcylX46KCbMeOgvVS5Z8n48MY3iJCOSMpJORgL9FjqQQO8EVdli2cWWYLhbizq6sg1BvfiNRpxFVHl3yijxEkcadOGM5ibkCRjoQp4gBbjMOObTgK5klbSPwzlnEoJ243G2y4xHGHmlkR/a3UlcyRrmlVWZ7no6lgGsBqbMRaue3cIRGVsgaA29ruUMfQACljcWJJN9SVc2tlp3sfagfW7I8KSulintYMZDyEyFRIozZyrNcEC2YXtznwRmzbpAqE7glQcgkLAvLJr0mIjgXS4zN1njPAZGTVW8tBGbSb2u3Z7Bt6cC399bHzXfBmH75vHkrG9pRFYrHiPYfbxGGlWx7LZa2Lmr+DMP3zePJTKG2+QrHdXX1fgttFFFXDGCiiigAooooAKKKKAMS56Pf8fzePxZqo+E/KJ+kv2irxz0H3fH83j8WaqNhz0l/SB+sVl1t4z1eD6rHl6j/AJQj249mbEAf77if7qjKluUnlj9PFfVjJv41E27K5ntFig/cQt6S9IaK4HDrDbRkjV0SRkRx01DEBtLa+jSuGb6/8a14pKm5yoJO6Og8wt/jtpAfV1ivIpSKi50opCrYdQ9Qpc549d76dRHYRXikqLsMlahzicY8hzSOztYDMzEmw4C5PnPrpIsQyhgpIVvKUEhT3gaHvrhSXouyHBWtY95q9Zq50aUEWRYuRU+XFIMrNn6N1OVk84bqB8k6jRuNSuIhnysuHI3CqZEJDglS7gyKzDKb7wuWJB0ynhao3kvghNHKgRc4aPpM+koLBsmViB0d3nNtSAR56kdkvI+GmMw0CtGzMrnPazhhGDkZgrP0rXyhbXuaswVomTiNNRtcLLSQe0CNwlhb2vA+FifVpatk5qvgzD983jyVjmNY+x0v/osHrc309lDvP91bFzU/BeG75vHkp1HeeBXx6/wL6vwW6iiirZjBRRRQAUUUUAFFFFAGJc9B93x/N4/Fmqhq9jfsq+c9Hv8Aj+bx+LNVBv8Av+ysytvGerwfVo8vUmeUZ6Sn+cxn/NyH99Q1TPKU9IfrcZf/AHlq74bYivh94ocubBWvaFSPKzMy2v0gLX+KbEkgGJRbZ1TqxhBXK+aDXXE4do3dHFmUlWHYR2do6+4iuVqVqLiaaugvSkUgpKCT1SUUpoABSGlNeagkWvNeqSoIYte4yARcXGml7A9ovxHorwDSipOWuBeeTyRj8mJRnAtbKWRWzO9mvezJGykkjyUA14eMHjUkkcNvMiZLAXEayZgZPymvSEcd7AHoysAAxNN+SUyiIhi0Zz2WUNkVV0LXYkqMr7tgCpudAL5iIfau0CTIm8ll6TK0kjXJXMeioBIVTYEkeVpwGhtXtEx1Sc6zSOk6k4RL9UOC/bxYrYuag/8AZeH75vHkrH5xbBgk8Y8OfViMbetf5p/gvDd83jyU2jt+AjHbj+X4LfRRRVsxgooooAKKKKACiiigDEuej3/H83j8WaqBIdCfMfsq/wDPR7/j+bx+LNVBm8lu4/ZWZW3jPWYLq0eXqWHaU5jljk45cRjCR5t+CRbr0JrscXE0C2kdBH7a8YyLdlFkRTfNa2YCwOrXNyNWnKQdK/8APYzxI/4125O4TJiIiYXmIJLxhVyBcvSVi9lZgCLqSLXsTfQdacoTKMc0pPXpDlZEt4mULYqACt8vkjMoLAEgOJbG3Bh3CvirDyvjiG5aIvlIbMrAdBzZrCwAsVIsASLKLdZNdpVXaLWE3SDz0UMaQ1wWRbUdlFK1BIgoIrzmHWR66TeL2r6xU2IuhaKVTfgQfTRXJIAUopKU0EMs+wCj4eZH1stlGQuQd6ZLBQy6MCw42unba7nEbMjlERmhbDbxgI7sBlUkjKQY7gFr2WxNrEldb1vZ20JIGLxGzZWTUAghhqCDx6j6Km+UHKCOeFIxvWYEOzynXORZsoDFQLKotaxzsQARViM046TMqUaiq3jqfkMpw3sSMEjRFDW1BK4zFDiOI1NrVsXNR8F4bvm8eSsilj9wqf5tbf8AqE4/eK13mq+DMP3zePJT6O34FLHbi36mW6iiirZjBRRRQAUUUUAFFFFAGJc8/v8Aj+bx+LNVBm8lu4/Yav3PP7/j+bx+LNVBl8lv0T9hrMrbxnrMF1aPL1LTtNfdMdx/neI0/pQEei9vXUgMIonWcCZFyxNFmNzc6tkI6Itmi4303h6RBNRfKBgZelqPZOIVgCVPDD8G6jYjWpblJiJN9DIGTdxZQQrPu8rIWztcWIukoNhoQgtcmmLiUZaortTGvKGWAQtERKJLqQWykiRdWBA1sN43X8dh1AmnkVM8ppFd0cEZmRc0YTLkOUG/R6PSzlja9iTrUNSKruzQwcMmmBpzhME0l7ZQq+U7nLGl+GZu0ngBcnqBrzgsPvHVAQCx4nyVAuWZvMFDH0V1xmKz2VQViX8mh468Xa3F24k9XAaCojHRdjpSd8mOvt7DtfDJ8WSc8NTuou8BbyH0svcKQ7T/ADYcMnZaFWYf0pc5NM4cO7myKzHsVSx9Sgntr1Nh3Q2dHQ9jqyk9wYC9TeXBHGbpt+87vmPBt3EDyZSo7FVFHqVQK9/5axYAbfyhTexzaG1r2v2XF++owD/Hoq8bA2SMXs7IhUTQTu4zaBielkY2vlZbC/UVHYamF3xFYjN0oqTinpI0bNx7x754ElW2bLJDCZGFr3ygCXh5761Gw4aOcSELuGRczMGLYYDMAC+Yl4wSwFwXHE20JrWk2/Gty6yrILHcmJjMT+aoUWfUWDDo9d7VTNoYIYXZ+JZwBPiplvGLWjUyF1jvwJVQ5NiQCfTTXFJFCniXJ2tZ30WKRisK0bFXWx0PVYg8GU8CpGoI0NcQNak8N7ahiOroGkhPXYC8kXcRdwBwZT+cajbVXlFa0a9Obd4y1oQClFFIBXAwsWf3AB2R/wD2R/jWuc2Hwbh7ds3jyVjbL7jB7Ea2n+vrf7a2PmtP/ZmH75vHkrQobXgYPtBWo/yLZRRRVsxQooooAKKKKACiiigDE+eb3/H83j8WaqDL5Ldx+yr5z0e/4/m8fizVQiND3VlV94z1mB6vDl6lj2yzBwVF29lSsote7GPCWFuvWw89WDZ8s4ljfFMcrsqx5DI2ZgslyEvq140JNvjsDxsILaWNaKUSjUpNKQNLWOFwo1uCOB7KcmZ5WUSEyul4kVyMzli5kKi2XKrPGM1viDqzWctZTqRbgtGjzK9tSDJK63LWJsW8u1rgProwBsR2imgFWDaOz1kEuID5VDMXLC+Z94ykFV6SNdSeGU9RU3FV4CkTVmaNCopQstaJDAC0WJccQscYPZvZOl60jcf0jXjZm63se/zGHN7ZlJDZbHUEa6GxNtbA17hPuaa3Ey4e/du8SftpnwovaxCjlZfO3kb5gcFHEoWJVRBqFXKAR6LXuOs//vLaGzlnRklQOh/OF7edTxB7CNayuLlhiI8OuFU5Cugc3EojPBQDw42zcbWAtxrnyWxs4xkGRpCzSIrjMxzqWGfNc62W5v1Wp2XwMjoVRJzctQy5QbJOFneEm4FirfnIR0SbaX4g+dTTjkvjcRFOPYyGRmFmisbOgPE28mx4MdBfrvapznSb3TFbX2nXzgSPa3qOlXPkrsdcLAq2G8azSvbymPxf0RwA8165UPeLM8V8OspXbO2GxkwQ3gkVrE5d9ERwAy5hwPmIPXWZ8tsXinlHsmNoQLiKP4nnIYaMxFrkcALWGtS2J5w5hOWVU3Ac3QrdigOrZr6MQCRbQcLHjV82pgExMLROLh/JNvJJ8lx2MND9WtdtKSsVKeVhpqU46zD8BiN3LFJ1K6se4Hpei16TG4fdyyJ1I7oO5WIH1AV42hCU3iNoy50bszKSD9YNP+Ug91Yj9Y3r66Q17ptJpzTXFehGgUlq9AcaQVwPJcH3JbtjkPqx0B/6q2Tms+DMP3zePJWOL71H6uf0e68Ka2Pmt+DMP3zePJV6hteBge0N1/L1LZRRRVsxgooooAKKKKACiiigDEuej3/H83j8WaqE/D0VfOej3/H83j8WaqGwrKr7xnrcD1aPInOUA0165WuPO2FwpP105wmIDqpsjFkaNo2IzSEsdFBYal3c2JAykdgu35R2tof+8v8A8JhDT3k8Nyy5mXMvtzKXIyjVBZbhSQWYtwPQsCLXLFtFedsyhptaZnQCNJShCO76uGABym+W6i4dr6XuTazWqDq/tiizwvGSZbSTN0SkYb2sPINSCShK6t0L30vVDnvme4ytmbMvUrZjcDuNx6K5qriMwdRu6tYkNlsqw4hpAWRWwkjgHXIJWVrW67SAUvKDY7YaeSFrkDVW/PjbyWv5xp3g1y2R0t7Gdd5DIoHayZZVH9kR6a0LFbK/yjs3DyoAZ40sh63KHJJGb9TFLjsNqlLKicVa2Zq3epvT4rQ/Jk3ybkTFYLDNKiSHJlbOqt0kJU2uNNVp9s/Y+HhJaKGONiCGKpZrHiL9nmrK9jcrp8NAIYlTR3YF1YkEnpLlzDrvxrrhuXGMEgYyZxcXjKJlIvqoyqCCeFweuustFKeDq+846uZ35ah32kFcWBbDxp54y69L6TSVqmIA1PeeHXY/Xwqp8vNml5MDMqljHiIo2sCbIZUILW4AMvH+VVrxKXDefMPWD2emuktZXqzUowXYfPqeSL/mj7K3jY2uHwxJ1MMRPeY1rBlNkF+pBf0LW/7MiywxA8RHGp4cRGBXFPiXfaT92JjPLODNjcUo+NKyjva37zTTbr3xOIP87KPU5H7qltokSbUf832SxPmWNrt9SNVekkzFmOmYlrHtYk/vriWovYf/AF+UUeBwpAK9ZqQUouE3EPcw/VYn6sRhDWv81/wbh++bx5KyHDe9/wDZYz9rCGte5r/g3D983jyVeobXgYHtBWpv6vUtdFFFWzGCiiigAooooAKKKKAMS55x7vj+bx+LNVDI49xq+88/v+P5vH4s1UTqrKrbxnrMD1aPIn9qQsSuQZm3iMo01IweFbt0GnX2VNMwBRiUaOVM+73cpVrBzeZ/JXRlDA5h7XmtrUerOZYt2yrIJEKM65hmGBw9hlA6RJ0Hn16qc4rE4qPdrKsbEkbm6ucvtTk2yksWToKLAsdNdbh6sUZttJDOONVkxDNHlw5vmQHolgGVwupKabwW+KWUa2Wq0Ra9uFzbu6tOruqz8qtol1sc4Z2W4dEDlV6WYFDljGYqSgAYlrknS1XNJqvgXcHFuOWzvg8S0bpIlsyEMt+BI6j5jwPmJrSubrFqjyYUMd2Rv8Mx4NG2jKdPKWwB67q/ZWX1JbM2mYyubNZWzxslt7DJbV4ywINxbMjdFtOBopys9IYzDupDQatyh5FYbEvnu0Up8pksc/6atcE+cWPbeuGyOQGHgdZGd5mUhlDWCKw4HKvEjjqbXrrsrlpDKgzEFrdLKbEnt3chDD0Zh5zSbX5UZAd1hcVM3UNy6pftLEEgdwNP0azEUq6WbbZ25S8rEwckSspbPdmynpIoNr2PG5zC1xwNU3lTy3af2nDZkjawZzo73Pki/wCTW5Guh84HGD2jg8biZHleCYsx19qYAAaBVBGgA/j1mmbbDxA8qMJbreWJLW7c7g0tylwRo0MLRglKTV18yf2FyExMjoZk3MIsSxaMl1GuVAjHjwv1DtrQOU3KOPBwktl3pX2uPtNtCexB1sey3HSsmw4MIt7M3Y6lgaWS3b+Tyx8f5VcDj44zeFDvL330tme/aqC6Kb/GOcjtFCkohUoTrTTk7pdisdXYxo7P+WmBFjxWNjdnb+VJwA6lLHrFRhah5CSSSSSSSSSSSTxJPE+c15pMpX1GjSp5GvWLeikpBS7jydwX5DzZMaPVHhWt9X1Vr/Nf8G4fvm8eSsf2efc5/wDGgf7pEf8AprYOa/4Nw/fN48lX8PteBge0th/V6lroooq4YoUUUUAFFFFABRRRQBifPOPd8fzePxZqohFXznm9/wAfzePxZqooFZVbeM9Zgerx5E5iEzGIDiZcPY9+Ew2vosTTvDYpWgLM9mzStCpPSaK4YRoLdNAQ+hIXULr5NN0HTgzaAyQDt8rCQi/d+6n+ydpwwSyMwtC0MW7NgWugCZUvc6FmuNSLEmnLWVKq92yPOPwInXPZxFEGiGuVY93GnRJOZAoNlJsD1dMioWfZamN5YHzqgBkF+kgJtfUKxF7alVPXqOFt2dh4MQrlBJIl0fdHPYWIzQvkbh0UALjqZgWByjvggEeVIsOjYZrRsy6u6yA58mVuhGOkw6IBs3A0OKYqGIlTdlwM2tRVu2hsHDojT3cR2j9qMqM6O4uEbdksw143TvIBNdsdsODeRRxxlt55LBXG8IUl1hYynVR0tQVNtGPClZll9Y+m+DKZekjW3AW7hb7KmMVyfkDPulaRV1bokMosDcgixFipuPSFNNsFsiaZSyIculna4Rrg6ISOkdOq4A1NgCa5yJIeq1KSvdEfIoJuwBPDXX0a0iIBwAHHgLU6bAydLoN0fKIBI4X48Dprp1a8Nab1zK6GxcHqENFLRXJ2LSXpSKCKg5EpRRagVB1wLHsZFOFe/lB8SF7TfASE/sj6q1nmv+DcP3zePJWR7DW8JHXvJvrwGIt+zWuc13wbh++bx5K0MPrXI877R1S+r8MtdFFFXDHCiiigAooooAKKKKAMU55vf8fzePxZqooFXvnkPu+P5vH4stUQGsqrvGeswPVo8vUnNsR2gjPa0HpBwMJ/cameTODOJiv7bH0pC8sLKHZ0EWUFX6N3B4n4y36yDHbQi3kUaZwrAYWVS6y5WU4NEOUxxvchhXLA7GmAfdYmNMy2bL7LGZe8Yfz6d+lOSeVcqScXTyb2dyaxPJ2NmDxK7HN7Zh4kCrcOGRXWeQGMGy3GUi40ArltTEIYJZGiRWL5EQlCsnSvu5XictLlDMwQhVvpqABT6TakscIjgEUd1S7hMZlDqBnCxnDFcpAbTQ630N6rP4Ptr02Guqrg8YR6BuRoOA81dSvwRXpJSf8AkeomOTeHZkaSZZJcPZG3EcV1uJPaygSy2U73MmhHRJBBp7tAGLDmRTEqiYmORo52KLIuVxKGu+8aMhMtlzZjY3y2h8Ph5EhkhR5ckhBe2z8VmNh5NytgPQD567osqw7oPMALBSNn4m6KL8ARZXJYnOuutSrhOKcr34+Q82tAXhkSbNHLNM8lmZSUiUohcqxsBcqzZWGmtzYinybNmklXDSrvIUjdmaEMqNIxTdsGdmBYAta2XKAdMts1Si2EQbq2IDcbjA4gG/mYkWOvbUjHhsQvky4hP5SbPCNx450YN2devXQr9gTgkrKXkOeVWNOGxQUSM8d94UuQIjvNVVUyG1lBytcNYa3qlTkFmKiyksVHYCSQPQLVZsfs+adg0zYyQi4BOFQWF/igzDjofXeuP4Njsxd/m0X78RSpxlJl3DVaVKKu9JWjSkVYP8gqNCMUD54cOPtxVKdhJa59k2/V4XTv910tUZFnplP5/Yr9FTp2PH1Gb0+wx6vdRpBsiLraUf0sFf8A5mjMyDpdMgzSipwbJivo0nnvJggfV7Jry2zYRfpyadsuCH/vmozMiel0zvyaF1bzSH68DixWsc1vwZhv9r4z1muzIYYlusqAZg77yfD5rCCdbRpE7ZtZBe5B14GtJ5rBbZmG/wBr4z1coKzMXHyyk5Li1/TLbRRRVoyQooooAKKKKACiiigCn8reQkeOmErzSRkIseVQpGjOb9IcemahBzQQ/KZvox/doopUqUG7tFqGLrQioxlZHVeaiMAAYzEi2mmUaerSg81EZ44zEm3C5XTu00ooqM1DsI6ZX7wp5qk+WYk95XXzHSkHNRH8sxPrX+FFFGbj2B0yt3jweaKI8cVOe8Rn7Vrz+J+D5TN9GP7tFFRm49h0sbX7x5PM5h/lEv0Ivu0n4m8P8ol+hF92loqc3HsDp2I7wn4msP8AKJfoRfdpfxN4f5RL9CP7tFFGbj2B07Ed4PxOYf5RL9CL7tL+J2D5RN9CP7tJRQqUHwJ6diO8evxPQfKZvox/dpRzPwfKZvox/wAKKKnM0+wjp2I7wv4oIPlM30Y/u0g5oYflM30Y/wCFFFQ6MOwOnYjvHr8UkPymb6Kfwq6cnNkLhMPHArFwmbpNa5zOza20+NSUVMIRi9AqriatRWnK5K0UUU0SFFFF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brotherhoodofthegame.com/wp-content/uploads/2012/02/ved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1988840"/>
            <a:ext cx="3181350" cy="329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1614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ckosrilanka.files.wordpress.com/2012/11/candles.jpg?w=64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/>
              <a:t>Diwali</a:t>
            </a:r>
            <a:endParaRPr lang="en-GB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12776"/>
            <a:ext cx="843528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Diwali literally means ‘</a:t>
            </a:r>
            <a:r>
              <a:rPr lang="en-GB" i="1" dirty="0" smtClean="0"/>
              <a:t>rows of lighted lamps’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festival of light</a:t>
            </a:r>
          </a:p>
          <a:p>
            <a:r>
              <a:rPr lang="en-GB" dirty="0"/>
              <a:t>The ‘</a:t>
            </a:r>
            <a:r>
              <a:rPr lang="en-GB" dirty="0" err="1"/>
              <a:t>earthware</a:t>
            </a:r>
            <a:r>
              <a:rPr lang="en-GB" dirty="0"/>
              <a:t>’ lamps are known as </a:t>
            </a:r>
            <a:r>
              <a:rPr lang="en-GB" dirty="0" err="1"/>
              <a:t>Diyas</a:t>
            </a:r>
            <a:r>
              <a:rPr lang="en-GB" dirty="0"/>
              <a:t>.</a:t>
            </a:r>
          </a:p>
          <a:p>
            <a:r>
              <a:rPr lang="en-GB" dirty="0" smtClean="0"/>
              <a:t>Worship to Lakshmi, Goddess of Wealth. (Known by other names in other Hindu countries)</a:t>
            </a:r>
          </a:p>
          <a:p>
            <a:r>
              <a:rPr lang="en-GB" dirty="0" smtClean="0"/>
              <a:t>Marks </a:t>
            </a:r>
            <a:r>
              <a:rPr lang="en-GB" dirty="0"/>
              <a:t>the start of a New Hindu </a:t>
            </a:r>
            <a:r>
              <a:rPr lang="en-GB" dirty="0" smtClean="0"/>
              <a:t>Year.</a:t>
            </a:r>
          </a:p>
          <a:p>
            <a:r>
              <a:rPr lang="en-GB" dirty="0"/>
              <a:t>C</a:t>
            </a:r>
            <a:r>
              <a:rPr lang="en-GB" dirty="0" smtClean="0"/>
              <a:t>elebrates the love story of Rama and </a:t>
            </a:r>
            <a:r>
              <a:rPr lang="en-GB" dirty="0" err="1" smtClean="0"/>
              <a:t>Sita</a:t>
            </a:r>
            <a:r>
              <a:rPr lang="en-GB" dirty="0" smtClean="0"/>
              <a:t>.</a:t>
            </a:r>
          </a:p>
          <a:p>
            <a:r>
              <a:rPr lang="en-GB" dirty="0" smtClean="0"/>
              <a:t>Good beating evil, light over dark.</a:t>
            </a:r>
          </a:p>
        </p:txBody>
      </p:sp>
    </p:spTree>
    <p:extLst>
      <p:ext uri="{BB962C8B-B14F-4D97-AF65-F5344CB8AC3E}">
        <p14:creationId xmlns:p14="http://schemas.microsoft.com/office/powerpoint/2010/main" xmlns="" val="2978910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>
                <a:solidFill>
                  <a:schemeClr val="bg1"/>
                </a:solidFill>
              </a:rPr>
              <a:t>Other festivals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12776"/>
            <a:ext cx="843528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 smtClean="0">
                <a:solidFill>
                  <a:schemeClr val="bg1"/>
                </a:solidFill>
              </a:rPr>
              <a:t>Holi</a:t>
            </a:r>
            <a:r>
              <a:rPr lang="en-GB" sz="2800" dirty="0">
                <a:solidFill>
                  <a:schemeClr val="bg1"/>
                </a:solidFill>
              </a:rPr>
              <a:t> 	</a:t>
            </a:r>
            <a:r>
              <a:rPr lang="en-GB" sz="2800" b="1" dirty="0" smtClean="0">
                <a:solidFill>
                  <a:schemeClr val="bg1"/>
                </a:solidFill>
              </a:rPr>
              <a:t>- the festival of colour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	</a:t>
            </a:r>
            <a:r>
              <a:rPr lang="en-GB" sz="2800" b="1" dirty="0" smtClean="0">
                <a:solidFill>
                  <a:schemeClr val="bg1"/>
                </a:solidFill>
              </a:rPr>
              <a:t>	- </a:t>
            </a:r>
            <a:r>
              <a:rPr lang="en-GB" sz="2800" dirty="0" smtClean="0">
                <a:solidFill>
                  <a:schemeClr val="bg1"/>
                </a:solidFill>
              </a:rPr>
              <a:t>marks the beginning of Spring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           - celebrates Krishna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GB" sz="2800" b="1" dirty="0" err="1" smtClean="0">
                <a:solidFill>
                  <a:schemeClr val="bg1"/>
                </a:solidFill>
              </a:rPr>
              <a:t>Navaratri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i="1" dirty="0">
                <a:solidFill>
                  <a:schemeClr val="bg1"/>
                </a:solidFill>
              </a:rPr>
              <a:t>celebrating fertility and harvest</a:t>
            </a:r>
            <a:r>
              <a:rPr lang="en-GB" sz="2800" dirty="0" smtClean="0">
                <a:solidFill>
                  <a:schemeClr val="bg1"/>
                </a:solidFill>
              </a:rPr>
              <a:t>)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b="1" dirty="0" err="1">
                <a:solidFill>
                  <a:schemeClr val="bg1"/>
                </a:solidFill>
              </a:rPr>
              <a:t>Raksha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Bandhan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(</a:t>
            </a:r>
            <a:r>
              <a:rPr lang="en-GB" sz="2800" i="1" dirty="0">
                <a:solidFill>
                  <a:schemeClr val="bg1"/>
                </a:solidFill>
              </a:rPr>
              <a:t>celebrating the bond between brother and sister</a:t>
            </a:r>
            <a:r>
              <a:rPr lang="en-GB" sz="2800" dirty="0">
                <a:solidFill>
                  <a:schemeClr val="bg1"/>
                </a:solidFill>
              </a:rPr>
              <a:t>)</a:t>
            </a:r>
          </a:p>
          <a:p>
            <a:r>
              <a:rPr lang="en-GB" sz="2800" b="1" dirty="0" err="1">
                <a:solidFill>
                  <a:schemeClr val="bg1"/>
                </a:solidFill>
              </a:rPr>
              <a:t>Janmashtami</a:t>
            </a:r>
            <a:r>
              <a:rPr lang="en-GB" sz="2800" dirty="0">
                <a:solidFill>
                  <a:schemeClr val="bg1"/>
                </a:solidFill>
              </a:rPr>
              <a:t> (</a:t>
            </a:r>
            <a:r>
              <a:rPr lang="en-GB" sz="2800" i="1" dirty="0">
                <a:solidFill>
                  <a:schemeClr val="bg1"/>
                </a:solidFill>
              </a:rPr>
              <a:t>Krishna's birthday</a:t>
            </a:r>
            <a:r>
              <a:rPr lang="en-GB" sz="28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487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8667" y="332656"/>
            <a:ext cx="2363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solidFill>
                  <a:schemeClr val="bg1"/>
                </a:solidFill>
              </a:rPr>
              <a:t>Holi</a:t>
            </a:r>
            <a:r>
              <a:rPr lang="en-GB" sz="4400" dirty="0" smtClean="0">
                <a:solidFill>
                  <a:schemeClr val="bg1"/>
                </a:solidFill>
              </a:rPr>
              <a:t> 2013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963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Hindu Diet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8904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Many Hindus are believed to be vegetarian with some exceptions.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Hindu diet varies by region.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They believe the body is composed of the 4 elements.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Food can balance these elements or counterbalance them.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1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Hindu Food Categories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809" y="16288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chemeClr val="bg1"/>
                </a:solidFill>
                <a:latin typeface="Comic Sans MS" pitchFamily="66" charset="0"/>
              </a:rPr>
              <a:t>Sattvic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337" y="2996952"/>
            <a:ext cx="30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Rajasic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577" y="4581128"/>
            <a:ext cx="324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omic Sans MS" pitchFamily="66" charset="0"/>
              </a:rPr>
              <a:t>Tamasic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79712" y="2046621"/>
            <a:ext cx="715577" cy="18002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47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63272" cy="1138138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M</a:t>
            </a:r>
            <a:r>
              <a:rPr lang="en-GB" sz="5400" dirty="0" smtClean="0">
                <a:solidFill>
                  <a:schemeClr val="bg1"/>
                </a:solidFill>
              </a:rPr>
              <a:t>eat </a:t>
            </a:r>
            <a:r>
              <a:rPr lang="en-GB" sz="5400" dirty="0">
                <a:solidFill>
                  <a:schemeClr val="bg1"/>
                </a:solidFill>
              </a:rPr>
              <a:t>in the Hindu D</a:t>
            </a:r>
            <a:r>
              <a:rPr lang="en-GB" sz="5400" dirty="0" smtClean="0">
                <a:solidFill>
                  <a:schemeClr val="bg1"/>
                </a:solidFill>
              </a:rPr>
              <a:t>iet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87220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Dairy </a:t>
            </a:r>
            <a:r>
              <a:rPr lang="en-GB" sz="2800" dirty="0">
                <a:solidFill>
                  <a:schemeClr val="bg1"/>
                </a:solidFill>
              </a:rPr>
              <a:t>products, fish and shellfish </a:t>
            </a:r>
            <a:r>
              <a:rPr lang="en-GB" sz="2800" dirty="0" smtClean="0">
                <a:solidFill>
                  <a:schemeClr val="bg1"/>
                </a:solidFill>
              </a:rPr>
              <a:t>or poultry</a:t>
            </a:r>
            <a:r>
              <a:rPr lang="en-GB" sz="2800" dirty="0">
                <a:solidFill>
                  <a:schemeClr val="bg1"/>
                </a:solidFill>
              </a:rPr>
              <a:t>. 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Pork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Very rarely, beef.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1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Beef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18884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For many Hindus eating beef is considered sacrilegious.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It is common for the cow to be known as ‘The Mother’.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52prayers.com/images/sized/images/uploads/cow-220x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682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Female Clothing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08" y="2060848"/>
            <a:ext cx="8586184" cy="361330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traditional costume of Hindu women in India is the sari. 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This is a piece of brightly coloured material that is wound and pleated around the waist to cover the legs. 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end of the sari is draped over the shoulder on top.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In the UK, the older generation may still wear this costume, but younger Hindus are beginning to wear long trousers and tunic tops.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2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123" y="1357222"/>
            <a:ext cx="3040546" cy="4555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7738" y="729988"/>
            <a:ext cx="3433288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Traditional</a:t>
            </a:r>
            <a:endParaRPr lang="en-US" sz="4050" b="1" dirty="0">
              <a:ln/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359526"/>
            <a:ext cx="2923505" cy="46412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53525" y="776154"/>
            <a:ext cx="2632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/>
                <a:solidFill>
                  <a:sysClr val="windowText" lastClr="000000"/>
                </a:solidFill>
                <a:latin typeface="Broadway" panose="04040905080B02020502" pitchFamily="82" charset="0"/>
              </a:rPr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xmlns="" val="1344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21" y="54868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Origin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21" y="2060848"/>
            <a:ext cx="8229600" cy="370100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Estimated to have begun in the Indus Valley </a:t>
            </a:r>
            <a:r>
              <a:rPr lang="en-GB" dirty="0" smtClean="0">
                <a:solidFill>
                  <a:schemeClr val="bg1"/>
                </a:solidFill>
              </a:rPr>
              <a:t>2000BCE.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Developed more into what it is today in about 500BCE, known as the Vedas Period.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term Hinduism is a C19th word.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Translates </a:t>
            </a:r>
            <a:r>
              <a:rPr lang="en-GB" dirty="0">
                <a:solidFill>
                  <a:schemeClr val="bg1"/>
                </a:solidFill>
              </a:rPr>
              <a:t>from sanskrit’s ‘Sindhu’, originating from the region near the Sindhu river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06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Male Clothing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the UK Hindu men generally wear western clothes.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older generation may wear normal trousers and a long tunic top over them.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traditional outfit is very similar; the tunic is a jacket with buttons down the front and a 'Nehru' collar, and the trousers are generally quite loose.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5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320542"/>
            <a:ext cx="2450206" cy="4711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340" y="1320542"/>
            <a:ext cx="2231265" cy="46802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3870" y="881960"/>
            <a:ext cx="316820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Traditional</a:t>
            </a:r>
            <a:endParaRPr lang="en-US" sz="2400" b="1" dirty="0">
              <a:ln/>
              <a:solidFill>
                <a:schemeClr val="accent3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674211"/>
            <a:ext cx="2632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/>
                <a:solidFill>
                  <a:sysClr val="windowText" lastClr="000000"/>
                </a:solidFill>
                <a:latin typeface="Broadway" panose="04040905080B02020502" pitchFamily="82" charset="0"/>
              </a:rPr>
              <a:t>Modern</a:t>
            </a:r>
          </a:p>
        </p:txBody>
      </p:sp>
    </p:spTree>
    <p:extLst>
      <p:ext uri="{BB962C8B-B14F-4D97-AF65-F5344CB8AC3E}">
        <p14:creationId xmlns:p14="http://schemas.microsoft.com/office/powerpoint/2010/main" xmlns="" val="17066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99417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Make-up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17" y="1432896"/>
            <a:ext cx="8876765" cy="471782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Hindu women wear a coloured spot on their forehead.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mark is called a </a:t>
            </a:r>
            <a:r>
              <a:rPr lang="en-GB" dirty="0" err="1" smtClean="0">
                <a:solidFill>
                  <a:schemeClr val="bg1"/>
                </a:solidFill>
              </a:rPr>
              <a:t>bhindi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Traditionally, the red spot that is worn by married women was marked on a bride's forehead by the groom with his own blood.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Widows and some unmarried women may wear a black </a:t>
            </a:r>
            <a:r>
              <a:rPr lang="en-GB" dirty="0" err="1" smtClean="0">
                <a:solidFill>
                  <a:schemeClr val="bg1"/>
                </a:solidFill>
              </a:rPr>
              <a:t>bhindi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Young and unmarried women usually wear a </a:t>
            </a:r>
            <a:r>
              <a:rPr lang="en-GB" dirty="0" err="1" smtClean="0">
                <a:solidFill>
                  <a:schemeClr val="bg1"/>
                </a:solidFill>
              </a:rPr>
              <a:t>bhindi</a:t>
            </a:r>
            <a:r>
              <a:rPr lang="en-GB" dirty="0" smtClean="0">
                <a:solidFill>
                  <a:schemeClr val="bg1"/>
                </a:solidFill>
              </a:rPr>
              <a:t> that matches the colour of their outfit. </a:t>
            </a:r>
          </a:p>
        </p:txBody>
      </p:sp>
    </p:spTree>
    <p:extLst>
      <p:ext uri="{BB962C8B-B14F-4D97-AF65-F5344CB8AC3E}">
        <p14:creationId xmlns:p14="http://schemas.microsoft.com/office/powerpoint/2010/main" xmlns="" val="39744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Henna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Hindus also practise henna body art for special occasions. </a:t>
            </a:r>
          </a:p>
          <a:p>
            <a:r>
              <a:rPr lang="en-GB" dirty="0">
                <a:solidFill>
                  <a:schemeClr val="bg1"/>
                </a:solidFill>
              </a:rPr>
              <a:t>Intricate designs are traced onto their hands, arms and feet. Once the henna is washed off, the design remains as a tracery of fine ochre lines on the skin.</a:t>
            </a:r>
          </a:p>
          <a:p>
            <a:r>
              <a:rPr lang="en-GB" dirty="0">
                <a:solidFill>
                  <a:schemeClr val="bg1"/>
                </a:solidFill>
              </a:rPr>
              <a:t>Henna is believed to ward off evil spirits.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791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57250"/>
            <a:ext cx="2298878" cy="259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541" y="3032543"/>
            <a:ext cx="2981459" cy="2968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12097"/>
            <a:ext cx="2588654" cy="25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8654" y="3766186"/>
            <a:ext cx="3573887" cy="2347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8878" y="857250"/>
            <a:ext cx="3863663" cy="2908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2541" y="857251"/>
            <a:ext cx="2981459" cy="21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</a:t>
            </a:r>
            <a:r>
              <a:rPr lang="en-GB" dirty="0" smtClean="0">
                <a:solidFill>
                  <a:schemeClr val="bg1"/>
                </a:solidFill>
              </a:rPr>
              <a:t>opulation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81642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It is the third largest religion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800 million up in India that are Hindus (about 80% of the population)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820,000 Hindus estimated to be in Britain in 2011.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27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ndia_color_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02269" y="1272952"/>
            <a:ext cx="4649787" cy="5256212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4306" y="332656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Map of Hindu India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681593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Hindus believe in one God.</a:t>
            </a:r>
          </a:p>
          <a:p>
            <a:pPr marL="342900" indent="-342900">
              <a:buFontTx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They believe God is everywhere and in everything.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Supreme Soul is called Brahman.</a:t>
            </a:r>
          </a:p>
          <a:p>
            <a:pPr marL="342900" indent="-342900">
              <a:buFontTx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Hindus believe that Brahman has many forms.</a:t>
            </a:r>
          </a:p>
          <a:p>
            <a:pPr marL="342900" indent="-342900"/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They believe that these forms represent the different aspects of Brahman’s power.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Many Hindus choose more than one of these deities to worship.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They </a:t>
            </a:r>
            <a:r>
              <a:rPr lang="en-GB" dirty="0">
                <a:solidFill>
                  <a:schemeClr val="bg1"/>
                </a:solidFill>
              </a:rPr>
              <a:t>believe in a rebirth cycle- judged by Karma.</a:t>
            </a:r>
          </a:p>
          <a:p>
            <a:pPr marL="342900" indent="-342900">
              <a:buFontTx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endParaRPr lang="en-GB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What Hindus Believe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815342" cy="43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326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Temple Worship.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Within a Hindu temple there are different sections which have a different spiritual or symbolic meaning. 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The central shrine is the heart of the worshipper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The tower represents the flight of the spirit to heaven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 priest may read, or more usually recite, the Vedas to the assembled worshippers, but any "twice-born" Hindu can perform the reading of prayers and mantras.</a:t>
            </a:r>
          </a:p>
        </p:txBody>
      </p:sp>
    </p:spTree>
    <p:extLst>
      <p:ext uri="{BB962C8B-B14F-4D97-AF65-F5344CB8AC3E}">
        <p14:creationId xmlns:p14="http://schemas.microsoft.com/office/powerpoint/2010/main" xmlns="" val="3393841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Mandir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 temple is a special place for Hindus. </a:t>
            </a:r>
          </a:p>
          <a:p>
            <a:pPr>
              <a:buFontTx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It is known as the Mandir and is regarded as God’s home on Earth.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 murti is a deity or image of a Hindu god or goddess and are to be found in the Mandir.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Murti</a:t>
            </a:r>
            <a:r>
              <a:rPr lang="en-US" dirty="0" smtClean="0">
                <a:solidFill>
                  <a:schemeClr val="bg1"/>
                </a:solidFill>
              </a:rPr>
              <a:t> is made according to the instructions of the </a:t>
            </a:r>
            <a:r>
              <a:rPr lang="en-US" i="1" dirty="0" err="1" smtClean="0">
                <a:solidFill>
                  <a:schemeClr val="bg1"/>
                </a:solidFill>
              </a:rPr>
              <a:t>shilpa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shastra</a:t>
            </a:r>
            <a:r>
              <a:rPr lang="en-US" dirty="0" smtClean="0">
                <a:solidFill>
                  <a:schemeClr val="bg1"/>
                </a:solidFill>
              </a:rPr>
              <a:t>. The priest then installs them through the </a:t>
            </a:r>
            <a:r>
              <a:rPr lang="en-US" i="1" dirty="0" smtClean="0">
                <a:solidFill>
                  <a:schemeClr val="bg1"/>
                </a:solidFill>
              </a:rPr>
              <a:t>establishing of life ceremony</a:t>
            </a:r>
            <a:r>
              <a:rPr lang="en-US" dirty="0" smtClean="0">
                <a:solidFill>
                  <a:schemeClr val="bg1"/>
                </a:solidFill>
              </a:rPr>
              <a:t> – known as the </a:t>
            </a:r>
            <a:r>
              <a:rPr lang="en-US" i="1" dirty="0" err="1" smtClean="0">
                <a:solidFill>
                  <a:schemeClr val="bg1"/>
                </a:solidFill>
              </a:rPr>
              <a:t>prana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pratistha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They are treated as living beings and are washed, dressed and fed during the day.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Hindus visit the </a:t>
            </a:r>
            <a:r>
              <a:rPr lang="en-GB" dirty="0" err="1" smtClean="0">
                <a:solidFill>
                  <a:schemeClr val="bg1"/>
                </a:solidFill>
              </a:rPr>
              <a:t>mandir</a:t>
            </a:r>
            <a:r>
              <a:rPr lang="en-GB" dirty="0" smtClean="0">
                <a:solidFill>
                  <a:schemeClr val="bg1"/>
                </a:solidFill>
              </a:rPr>
              <a:t>  for </a:t>
            </a:r>
            <a:r>
              <a:rPr lang="en-GB" dirty="0" err="1" smtClean="0">
                <a:solidFill>
                  <a:schemeClr val="bg1"/>
                </a:solidFill>
              </a:rPr>
              <a:t>darshana</a:t>
            </a:r>
            <a:r>
              <a:rPr lang="en-GB" dirty="0" smtClean="0">
                <a:solidFill>
                  <a:schemeClr val="bg1"/>
                </a:solidFill>
              </a:rPr>
              <a:t>, or a ‘sight’ of the deity.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16" descr="birla-mand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908720"/>
            <a:ext cx="1697037" cy="1900238"/>
          </a:xfrm>
          <a:prstGeom prst="rect">
            <a:avLst/>
          </a:prstGeom>
          <a:noFill/>
          <a:ln/>
        </p:spPr>
      </p:pic>
      <p:pic>
        <p:nvPicPr>
          <p:cNvPr id="5" name="Picture 13" descr="suryanarayand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6136" y="3933056"/>
            <a:ext cx="3095625" cy="20637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3392540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815" y="234888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Puja</a:t>
            </a:r>
            <a:r>
              <a:rPr lang="en-US" dirty="0" smtClean="0">
                <a:solidFill>
                  <a:schemeClr val="bg1"/>
                </a:solidFill>
              </a:rPr>
              <a:t> is the name given to the Hindu act of worship.</a:t>
            </a:r>
          </a:p>
          <a:p>
            <a:pPr algn="ctr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Blessed sweets, flowers and fruit are offered to the Deity.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These are shared amongst the worshippers.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bestows a blessing by God.</a:t>
            </a:r>
          </a:p>
          <a:p>
            <a:pPr algn="ctr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priest who performs the puja in the </a:t>
            </a:r>
            <a:r>
              <a:rPr lang="en-US" dirty="0" err="1" smtClean="0">
                <a:solidFill>
                  <a:schemeClr val="bg1"/>
                </a:solidFill>
              </a:rPr>
              <a:t>Mandir</a:t>
            </a:r>
            <a:r>
              <a:rPr lang="en-US" dirty="0" smtClean="0">
                <a:solidFill>
                  <a:schemeClr val="bg1"/>
                </a:solidFill>
              </a:rPr>
              <a:t> is called a </a:t>
            </a:r>
            <a:r>
              <a:rPr lang="en-US" dirty="0" err="1" smtClean="0">
                <a:solidFill>
                  <a:schemeClr val="bg1"/>
                </a:solidFill>
              </a:rPr>
              <a:t>pujari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After puja, he places a red mark on the worshippers foreheads. </a:t>
            </a:r>
          </a:p>
          <a:p>
            <a:pPr algn="ctr"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Hindu women wear a red mark on their foreheads to show that they are married.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5824" y="9941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solidFill>
                  <a:schemeClr val="bg1"/>
                </a:solidFill>
                <a:latin typeface="Comic Sans MS" pitchFamily="66" charset="0"/>
              </a:rPr>
              <a:t>Puja</a:t>
            </a:r>
            <a:endParaRPr lang="en-GB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7" descr="De%20Durga%20Puja%20-%20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843808" cy="1988840"/>
          </a:xfrm>
          <a:prstGeom prst="rect">
            <a:avLst/>
          </a:prstGeom>
          <a:noFill/>
          <a:ln/>
        </p:spPr>
      </p:pic>
      <p:pic>
        <p:nvPicPr>
          <p:cNvPr id="5" name="Picture 18" descr="s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544" y="0"/>
            <a:ext cx="3095456" cy="1988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617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4782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 many Hindu homes you will find </a:t>
            </a:r>
            <a:r>
              <a:rPr lang="en-GB" dirty="0" smtClean="0">
                <a:solidFill>
                  <a:schemeClr val="bg1"/>
                </a:solidFill>
              </a:rPr>
              <a:t>a shrine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shrines can differ from </a:t>
            </a:r>
            <a:r>
              <a:rPr lang="en-GB" dirty="0" smtClean="0">
                <a:solidFill>
                  <a:schemeClr val="bg1"/>
                </a:solidFill>
              </a:rPr>
              <a:t>a whole </a:t>
            </a:r>
            <a:r>
              <a:rPr lang="en-GB" dirty="0">
                <a:solidFill>
                  <a:schemeClr val="bg1"/>
                </a:solidFill>
              </a:rPr>
              <a:t>room, a small altar or just pictures and statues of the deity.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Family members would sometimes worship together. 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Rituals </a:t>
            </a:r>
            <a:r>
              <a:rPr lang="en-GB" dirty="0">
                <a:solidFill>
                  <a:schemeClr val="bg1"/>
                </a:solidFill>
              </a:rPr>
              <a:t>should take place three times a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Some </a:t>
            </a:r>
            <a:r>
              <a:rPr lang="en-GB" dirty="0" smtClean="0">
                <a:solidFill>
                  <a:schemeClr val="bg1"/>
                </a:solidFill>
              </a:rPr>
              <a:t>Hindus </a:t>
            </a:r>
            <a:r>
              <a:rPr lang="en-GB" dirty="0">
                <a:solidFill>
                  <a:schemeClr val="bg1"/>
                </a:solidFill>
              </a:rPr>
              <a:t>worship wearing the sacred </a:t>
            </a:r>
            <a:r>
              <a:rPr lang="en-GB" dirty="0" smtClean="0">
                <a:solidFill>
                  <a:schemeClr val="bg1"/>
                </a:solidFill>
              </a:rPr>
              <a:t>thread.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At the end of the puja a tray of five lamps is placed in front of the deity 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is called ‘</a:t>
            </a:r>
            <a:r>
              <a:rPr lang="en-US" dirty="0" err="1">
                <a:solidFill>
                  <a:schemeClr val="bg1"/>
                </a:solidFill>
              </a:rPr>
              <a:t>Aarti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19" descr="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3074697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2279" y="374757"/>
            <a:ext cx="3354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Home Worship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872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916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Hinduism</vt:lpstr>
      <vt:lpstr>Origin</vt:lpstr>
      <vt:lpstr>Population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Hindu Diet</vt:lpstr>
      <vt:lpstr>Hindu Food Categories</vt:lpstr>
      <vt:lpstr>Meat in the Hindu Diet</vt:lpstr>
      <vt:lpstr>Beef</vt:lpstr>
      <vt:lpstr>Female Clothing</vt:lpstr>
      <vt:lpstr>Slide 19</vt:lpstr>
      <vt:lpstr>Male Clothing</vt:lpstr>
      <vt:lpstr>Slide 21</vt:lpstr>
      <vt:lpstr>Make-up</vt:lpstr>
      <vt:lpstr>Henna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dan7582@hotmail.co.uk</dc:creator>
  <cp:lastModifiedBy>Erin Stark</cp:lastModifiedBy>
  <cp:revision>30</cp:revision>
  <dcterms:created xsi:type="dcterms:W3CDTF">2013-10-12T18:29:19Z</dcterms:created>
  <dcterms:modified xsi:type="dcterms:W3CDTF">2014-03-21T14:24:51Z</dcterms:modified>
</cp:coreProperties>
</file>