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5"/>
  </p:notesMasterIdLst>
  <p:sldIdLst>
    <p:sldId id="366" r:id="rId2"/>
    <p:sldId id="367" r:id="rId3"/>
    <p:sldId id="364" r:id="rId4"/>
    <p:sldId id="365" r:id="rId5"/>
    <p:sldId id="323" r:id="rId6"/>
    <p:sldId id="306" r:id="rId7"/>
    <p:sldId id="304" r:id="rId8"/>
    <p:sldId id="305" r:id="rId9"/>
    <p:sldId id="360" r:id="rId10"/>
    <p:sldId id="266" r:id="rId11"/>
    <p:sldId id="361" r:id="rId12"/>
    <p:sldId id="362" r:id="rId13"/>
    <p:sldId id="310" r:id="rId14"/>
    <p:sldId id="267" r:id="rId15"/>
    <p:sldId id="311" r:id="rId16"/>
    <p:sldId id="312" r:id="rId17"/>
    <p:sldId id="342" r:id="rId18"/>
    <p:sldId id="269" r:id="rId19"/>
    <p:sldId id="280" r:id="rId20"/>
    <p:sldId id="270" r:id="rId21"/>
    <p:sldId id="271" r:id="rId22"/>
    <p:sldId id="272" r:id="rId23"/>
    <p:sldId id="273" r:id="rId24"/>
    <p:sldId id="274" r:id="rId25"/>
    <p:sldId id="279" r:id="rId26"/>
    <p:sldId id="275" r:id="rId27"/>
    <p:sldId id="276" r:id="rId28"/>
    <p:sldId id="277" r:id="rId29"/>
    <p:sldId id="278" r:id="rId30"/>
    <p:sldId id="281" r:id="rId31"/>
    <p:sldId id="282" r:id="rId32"/>
    <p:sldId id="313" r:id="rId33"/>
    <p:sldId id="36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7" autoAdjust="0"/>
    <p:restoredTop sz="92321" autoAdjust="0"/>
  </p:normalViewPr>
  <p:slideViewPr>
    <p:cSldViewPr snapToObjects="1">
      <p:cViewPr>
        <p:scale>
          <a:sx n="75" d="100"/>
          <a:sy n="75" d="100"/>
        </p:scale>
        <p:origin x="-150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B8E5-F53B-8E44-84CF-29CB3B693100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855B7-F6A2-9E45-93F9-7BBC876B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0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55B7-F6A2-9E45-93F9-7BBC876BFA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249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4998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1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4 answ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4998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55976" y="2204864"/>
            <a:ext cx="72008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457200" y="4365380"/>
            <a:ext cx="7931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57200" y="226816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W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740352" y="226816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U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02062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 smtClean="0">
                <a:latin typeface="Calibri" panose="020F0502020204030204" pitchFamily="34" charset="0"/>
              </a:rPr>
              <a:t>L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13836" y="60333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E</a:t>
            </a:r>
            <a:endParaRPr lang="en-GB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0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GB" sz="8800" b="0" kern="1200" cap="all" spc="12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SCONUL Copyright Training: January / February 2015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112527C-95D9-2A47-B5FA-AEA6325587B7}" type="datetimeFigureOut">
              <a:rPr lang="en-US" smtClean="0"/>
              <a:pPr/>
              <a:t>07/06/16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SCONUL Copyright Training: January / February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8E82EF6-FDBB-DC42-977E-D7829A5F2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6" r:id="rId2"/>
    <p:sldLayoutId id="2147483696" r:id="rId3"/>
    <p:sldLayoutId id="2147483697" r:id="rId4"/>
    <p:sldLayoutId id="2147483685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wmf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s://www.gov.uk/apply-for-a-licence-to-use-an-orphan-work" TargetMode="External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.ac.uk/copyright" TargetMode="External"/><Relationship Id="rId4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openclipart.org/" TargetMode="External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ivecommons.org/licenses/by-nc-sa/4.0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5791200" cy="1124937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00" dirty="0"/>
              <a:t>RECENT DEVELOPMENTS IN COPYRIGHT LAW AND WHAT THEY MEAN FOR YOU</a:t>
            </a:r>
            <a:endParaRPr lang="en-US" sz="2800" dirty="0" smtClean="0"/>
          </a:p>
          <a:p>
            <a:pPr algn="ctr"/>
            <a:r>
              <a:rPr lang="en-US" sz="2400" dirty="0" smtClean="0"/>
              <a:t>Charles Oppenheim</a:t>
            </a:r>
          </a:p>
          <a:p>
            <a:pPr algn="ctr"/>
            <a:r>
              <a:rPr lang="en-US" sz="2400" dirty="0" smtClean="0"/>
              <a:t>Visiting Professor in LLS</a:t>
            </a:r>
          </a:p>
          <a:p>
            <a:endParaRPr lang="en-US" sz="2400" dirty="0"/>
          </a:p>
          <a:p>
            <a:pPr algn="ctr"/>
            <a:r>
              <a:rPr lang="en-US" sz="2400" dirty="0" smtClean="0"/>
              <a:t>LLS Conference, 5 July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686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Copyright usages – RESTRICTED ACTS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24334" y="1752600"/>
            <a:ext cx="6152866" cy="437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Copying</a:t>
            </a:r>
          </a:p>
          <a:p>
            <a:r>
              <a:rPr lang="en-GB" sz="3200" dirty="0" smtClean="0"/>
              <a:t>Issuing copies to the public</a:t>
            </a:r>
          </a:p>
          <a:p>
            <a:r>
              <a:rPr lang="en-GB" sz="3200" dirty="0" smtClean="0"/>
              <a:t>Renting or lending to the public</a:t>
            </a:r>
          </a:p>
          <a:p>
            <a:r>
              <a:rPr lang="en-GB" sz="3200" dirty="0" smtClean="0"/>
              <a:t>Performing, showing or playing in public</a:t>
            </a:r>
          </a:p>
          <a:p>
            <a:r>
              <a:rPr lang="en-GB" sz="3200" dirty="0" smtClean="0"/>
              <a:t>Communication to the public, e.g., placing on a Web site</a:t>
            </a:r>
          </a:p>
          <a:p>
            <a:r>
              <a:rPr lang="en-GB" sz="3200" dirty="0" smtClean="0"/>
              <a:t>Adaptation</a:t>
            </a:r>
          </a:p>
          <a:p>
            <a:endParaRPr lang="en-GB" dirty="0"/>
          </a:p>
        </p:txBody>
      </p:sp>
      <p:pic>
        <p:nvPicPr>
          <p:cNvPr id="14338" name="Picture 2" descr="mono-cop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5" y="1711183"/>
            <a:ext cx="652033" cy="67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339" name="Picture 3" descr="publish-ebooks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21" y="2387410"/>
            <a:ext cx="632139" cy="66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55343" y="3091683"/>
            <a:ext cx="533403" cy="470384"/>
          </a:xfrm>
          <a:prstGeom prst="rect">
            <a:avLst/>
          </a:prstGeom>
          <a:noFill/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FOR RENT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 descr="Stage by Viscious-Speed - stage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5" y="3791258"/>
            <a:ext cx="627440" cy="62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rovider-internet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27" y="4633487"/>
            <a:ext cx="603594" cy="60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4" name="Group 7"/>
          <p:cNvGrpSpPr>
            <a:grpSpLocks noChangeAspect="1"/>
          </p:cNvGrpSpPr>
          <p:nvPr/>
        </p:nvGrpSpPr>
        <p:grpSpPr bwMode="auto">
          <a:xfrm>
            <a:off x="960485" y="5267747"/>
            <a:ext cx="709347" cy="758356"/>
            <a:chOff x="114736729" y="107797614"/>
            <a:chExt cx="1323833" cy="1302587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14736729" y="107926495"/>
              <a:ext cx="791570" cy="736979"/>
            </a:xfrm>
            <a:prstGeom prst="rect">
              <a:avLst/>
            </a:prstGeom>
            <a:solidFill>
              <a:srgbClr val="FFFFFF"/>
            </a:solidFill>
            <a:ln w="5397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15214401" y="108226744"/>
              <a:ext cx="846161" cy="873457"/>
            </a:xfrm>
            <a:prstGeom prst="ellipse">
              <a:avLst/>
            </a:prstGeom>
            <a:solidFill>
              <a:srgbClr val="FFFFFF"/>
            </a:solidFill>
            <a:ln w="5397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 rot="13812816" flipH="1">
              <a:off x="114970525" y="107830812"/>
              <a:ext cx="914399" cy="848003"/>
            </a:xfrm>
            <a:custGeom>
              <a:avLst/>
              <a:gdLst>
                <a:gd name="G0" fmla="+- -1425612 0 0"/>
                <a:gd name="G1" fmla="+- -8775727 0 0"/>
                <a:gd name="G2" fmla="+- -1425612 0 -8775727"/>
                <a:gd name="G3" fmla="+- 10800 0 0"/>
                <a:gd name="G4" fmla="+- 0 0 -142561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708 0 0"/>
                <a:gd name="G9" fmla="+- 0 0 -8775727"/>
                <a:gd name="G10" fmla="+- 7708 0 2700"/>
                <a:gd name="G11" fmla="cos G10 -1425612"/>
                <a:gd name="G12" fmla="sin G10 -1425612"/>
                <a:gd name="G13" fmla="cos 13500 -1425612"/>
                <a:gd name="G14" fmla="sin 13500 -1425612"/>
                <a:gd name="G15" fmla="+- G11 10800 0"/>
                <a:gd name="G16" fmla="+- G12 10800 0"/>
                <a:gd name="G17" fmla="+- G13 10800 0"/>
                <a:gd name="G18" fmla="+- G14 10800 0"/>
                <a:gd name="G19" fmla="*/ 7708 1 2"/>
                <a:gd name="G20" fmla="+- G19 5400 0"/>
                <a:gd name="G21" fmla="cos G20 -1425612"/>
                <a:gd name="G22" fmla="sin G20 -1425612"/>
                <a:gd name="G23" fmla="+- G21 10800 0"/>
                <a:gd name="G24" fmla="+- G12 G23 G22"/>
                <a:gd name="G25" fmla="+- G22 G23 G11"/>
                <a:gd name="G26" fmla="cos 10800 -1425612"/>
                <a:gd name="G27" fmla="sin 10800 -1425612"/>
                <a:gd name="G28" fmla="cos 7708 -1425612"/>
                <a:gd name="G29" fmla="sin 7708 -142561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775727"/>
                <a:gd name="G36" fmla="sin G34 -8775727"/>
                <a:gd name="G37" fmla="+/ -8775727 -142561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708 G39"/>
                <a:gd name="G43" fmla="sin 770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76 w 21600"/>
                <a:gd name="T5" fmla="*/ 242 h 21600"/>
                <a:gd name="T6" fmla="*/ 4382 w 21600"/>
                <a:gd name="T7" fmla="*/ 4132 h 21600"/>
                <a:gd name="T8" fmla="*/ 12424 w 21600"/>
                <a:gd name="T9" fmla="*/ 3265 h 21600"/>
                <a:gd name="T10" fmla="*/ 23338 w 21600"/>
                <a:gd name="T11" fmla="*/ 5796 h 21600"/>
                <a:gd name="T12" fmla="*/ 20968 w 21600"/>
                <a:gd name="T13" fmla="*/ 11314 h 21600"/>
                <a:gd name="T14" fmla="*/ 15451 w 21600"/>
                <a:gd name="T15" fmla="*/ 89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959" y="7943"/>
                  </a:moveTo>
                  <a:cubicBezTo>
                    <a:pt x="16790" y="5013"/>
                    <a:pt x="13954" y="3092"/>
                    <a:pt x="10800" y="3092"/>
                  </a:cubicBezTo>
                  <a:cubicBezTo>
                    <a:pt x="8806" y="3091"/>
                    <a:pt x="6890" y="3864"/>
                    <a:pt x="5454" y="5246"/>
                  </a:cubicBezTo>
                  <a:lnTo>
                    <a:pt x="3310" y="3018"/>
                  </a:lnTo>
                  <a:cubicBezTo>
                    <a:pt x="5322" y="1082"/>
                    <a:pt x="8006" y="-1"/>
                    <a:pt x="10800" y="0"/>
                  </a:cubicBezTo>
                  <a:cubicBezTo>
                    <a:pt x="15219" y="0"/>
                    <a:pt x="19193" y="2692"/>
                    <a:pt x="20830" y="6797"/>
                  </a:cubicBezTo>
                  <a:lnTo>
                    <a:pt x="23338" y="5796"/>
                  </a:lnTo>
                  <a:lnTo>
                    <a:pt x="20968" y="11314"/>
                  </a:lnTo>
                  <a:lnTo>
                    <a:pt x="15451" y="8943"/>
                  </a:lnTo>
                  <a:lnTo>
                    <a:pt x="17959" y="7943"/>
                  </a:lnTo>
                  <a:close/>
                </a:path>
              </a:pathLst>
            </a:custGeom>
            <a:solidFill>
              <a:srgbClr val="000000"/>
            </a:solidFill>
            <a:ln w="317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131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‘PUBLIC”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Note that this can include a small sub-set of the </a:t>
            </a:r>
            <a:r>
              <a:rPr lang="en-US" sz="2800" dirty="0" smtClean="0"/>
              <a:t>public, e.g., a group of students, or you lot!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6858000" cy="1981199"/>
          </a:xfrm>
        </p:spPr>
        <p:txBody>
          <a:bodyPr/>
          <a:lstStyle/>
          <a:p>
            <a:r>
              <a:rPr lang="en-US" sz="2800" dirty="0" smtClean="0"/>
              <a:t>WHAT IS A LICENCE?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68580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NORMALLY, written </a:t>
            </a:r>
            <a:r>
              <a:rPr lang="en-US" dirty="0" smtClean="0"/>
              <a:t>permission from the © owner to </a:t>
            </a:r>
            <a:r>
              <a:rPr lang="en-US" dirty="0" smtClean="0"/>
              <a:t>A THIRD PARTY ALLOWING THEM TO do </a:t>
            </a:r>
            <a:r>
              <a:rPr lang="en-US" dirty="0" smtClean="0"/>
              <a:t>one or more restricted acts</a:t>
            </a:r>
          </a:p>
          <a:p>
            <a:r>
              <a:rPr lang="en-US" dirty="0" smtClean="0"/>
              <a:t>May cost money – for example, the various e-books and e-journal licences taken out by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library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licences</a:t>
            </a:r>
            <a:r>
              <a:rPr lang="en-US" dirty="0" smtClean="0"/>
              <a:t> may be implied, for example stuff put up on social media, but caution required - double check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817058" cy="1389479"/>
          </a:xfrm>
        </p:spPr>
        <p:txBody>
          <a:bodyPr>
            <a:normAutofit/>
          </a:bodyPr>
          <a:lstStyle/>
          <a:p>
            <a:r>
              <a:rPr lang="en-GB" dirty="0" smtClean="0"/>
              <a:t>Why consider types of</a:t>
            </a:r>
            <a:br>
              <a:rPr lang="en-GB" dirty="0" smtClean="0"/>
            </a:br>
            <a:r>
              <a:rPr lang="en-GB" dirty="0" smtClean="0"/>
              <a:t>Copyright licence?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274" y="1752600"/>
            <a:ext cx="7696157" cy="4373563"/>
          </a:xfrm>
        </p:spPr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+"/>
            </a:pPr>
            <a:r>
              <a:rPr lang="en-GB" sz="3600" dirty="0" smtClean="0"/>
              <a:t>First point of call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GB" sz="3600" dirty="0" smtClean="0"/>
              <a:t> Can effectively provide zero risk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GB" sz="3600" dirty="0" smtClean="0"/>
              <a:t> May already have paid for them</a:t>
            </a: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‒"/>
            </a:pPr>
            <a:r>
              <a:rPr lang="en-GB" sz="3600" dirty="0" smtClean="0"/>
              <a:t>They  nearly all involve limitations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GB" sz="3600" dirty="0"/>
              <a:t> </a:t>
            </a:r>
            <a:r>
              <a:rPr lang="en-GB" sz="3600" dirty="0" smtClean="0"/>
              <a:t>Not a </a:t>
            </a:r>
            <a:r>
              <a:rPr lang="en-GB" sz="3600" i="1" dirty="0" smtClean="0"/>
              <a:t>carte blanche</a:t>
            </a:r>
            <a:r>
              <a:rPr lang="en-GB" sz="3600" dirty="0" smtClean="0"/>
              <a:t> so may need to check wording</a:t>
            </a:r>
            <a:endParaRPr lang="en-GB" sz="3600" i="1" dirty="0" smtClean="0"/>
          </a:p>
          <a:p>
            <a:pPr lvl="1">
              <a:buFont typeface="Arial" panose="020B0604020202020204" pitchFamily="34" charset="0"/>
              <a:buChar char="‒"/>
            </a:pPr>
            <a:r>
              <a:rPr lang="en-GB" sz="3600" dirty="0"/>
              <a:t> </a:t>
            </a:r>
            <a:r>
              <a:rPr lang="en-GB" sz="3600" dirty="0" smtClean="0"/>
              <a:t>Relationship with exceptions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59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89260" cy="1149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Copyright </a:t>
            </a:r>
            <a:r>
              <a:rPr lang="en-US" dirty="0" err="1" smtClean="0"/>
              <a:t>licences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24334" y="1752600"/>
            <a:ext cx="6152866" cy="437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GB" sz="3200" dirty="0" smtClean="0"/>
              <a:t>CLA </a:t>
            </a:r>
            <a:r>
              <a:rPr lang="en-GB" sz="2400" dirty="0" smtClean="0"/>
              <a:t>(Copyright Licensing Agency)</a:t>
            </a:r>
          </a:p>
          <a:p>
            <a:pPr>
              <a:spcAft>
                <a:spcPts val="1000"/>
              </a:spcAft>
            </a:pPr>
            <a:r>
              <a:rPr lang="en-GB" sz="3200" dirty="0" smtClean="0"/>
              <a:t>NLA Media Access</a:t>
            </a:r>
          </a:p>
          <a:p>
            <a:pPr>
              <a:spcAft>
                <a:spcPts val="1000"/>
              </a:spcAft>
            </a:pPr>
            <a:r>
              <a:rPr lang="en-GB" sz="3200" dirty="0" smtClean="0"/>
              <a:t>ERA </a:t>
            </a:r>
            <a:r>
              <a:rPr lang="en-GB" sz="2400" dirty="0" smtClean="0"/>
              <a:t>(Educational Recording Agency)</a:t>
            </a:r>
          </a:p>
          <a:p>
            <a:pPr>
              <a:spcAft>
                <a:spcPts val="1000"/>
              </a:spcAft>
            </a:pPr>
            <a:r>
              <a:rPr lang="en-GB" sz="3200" dirty="0" err="1" smtClean="0"/>
              <a:t>Filmbank</a:t>
            </a:r>
            <a:r>
              <a:rPr lang="en-GB" sz="3200" dirty="0" smtClean="0"/>
              <a:t> / MPLC</a:t>
            </a:r>
          </a:p>
          <a:p>
            <a:pPr>
              <a:spcAft>
                <a:spcPts val="1000"/>
              </a:spcAft>
            </a:pPr>
            <a:r>
              <a:rPr lang="en-GB" sz="3200" dirty="0" smtClean="0"/>
              <a:t>Library E-</a:t>
            </a:r>
            <a:r>
              <a:rPr lang="en-GB" sz="3200" dirty="0" smtClean="0"/>
              <a:t>resources (often based on JISC’s standard terms)</a:t>
            </a:r>
            <a:endParaRPr lang="en-GB" sz="3200" dirty="0" smtClean="0"/>
          </a:p>
          <a:p>
            <a:pPr>
              <a:spcAft>
                <a:spcPts val="1000"/>
              </a:spcAft>
            </a:pPr>
            <a:r>
              <a:rPr lang="en-GB" sz="3200" dirty="0" smtClean="0"/>
              <a:t>Creative Commons / Open Licences</a:t>
            </a:r>
          </a:p>
        </p:txBody>
      </p:sp>
      <p:sp>
        <p:nvSpPr>
          <p:cNvPr id="6" name="Text Box 2"/>
          <p:cNvSpPr txBox="1">
            <a:spLocks noChangeAspect="1" noChangeArrowheads="1"/>
          </p:cNvSpPr>
          <p:nvPr/>
        </p:nvSpPr>
        <p:spPr bwMode="auto">
          <a:xfrm>
            <a:off x="900133" y="1723328"/>
            <a:ext cx="744790" cy="604264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Copyright Licensing Agency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spect="1" noChangeArrowheads="1"/>
          </p:cNvSpPr>
          <p:nvPr/>
        </p:nvSpPr>
        <p:spPr bwMode="auto">
          <a:xfrm>
            <a:off x="893784" y="2989217"/>
            <a:ext cx="751139" cy="608458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Educational Recording Agency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spect="1" noChangeArrowheads="1"/>
          </p:cNvSpPr>
          <p:nvPr/>
        </p:nvSpPr>
        <p:spPr bwMode="auto">
          <a:xfrm>
            <a:off x="906674" y="2354887"/>
            <a:ext cx="751897" cy="610029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Newspaper Licensing Agency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 descr="Machovka-Video-projector[1]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92" y="3761177"/>
            <a:ext cx="753237" cy="45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5366" name="Picture 6" descr="bookonscreen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9" y="4404187"/>
            <a:ext cx="600708" cy="49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5367" name="Picture 7" descr="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7" y="5186981"/>
            <a:ext cx="519265" cy="51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2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89260" cy="1149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Copyright </a:t>
            </a:r>
            <a:r>
              <a:rPr lang="en-US" dirty="0" err="1" smtClean="0"/>
              <a:t>licences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24334" y="1752600"/>
            <a:ext cx="61528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GB" sz="3200" dirty="0"/>
              <a:t>‘Bespoke’ permission</a:t>
            </a:r>
          </a:p>
          <a:p>
            <a:pPr>
              <a:spcAft>
                <a:spcPts val="1000"/>
              </a:spcAft>
            </a:pPr>
            <a:r>
              <a:rPr lang="en-GB" sz="3200" dirty="0"/>
              <a:t>Website Terms and Conditions</a:t>
            </a:r>
          </a:p>
          <a:p>
            <a:pPr>
              <a:spcAft>
                <a:spcPts val="1000"/>
              </a:spcAft>
            </a:pPr>
            <a:r>
              <a:rPr lang="en-GB" sz="3200" dirty="0"/>
              <a:t>IPO Orphan Works Licensing </a:t>
            </a:r>
            <a:r>
              <a:rPr lang="en-GB" sz="3200" dirty="0" smtClean="0"/>
              <a:t>Scheme (discussed later)</a:t>
            </a:r>
            <a:endParaRPr lang="en-GB" sz="3200" dirty="0"/>
          </a:p>
          <a:p>
            <a:pPr>
              <a:spcAft>
                <a:spcPts val="1000"/>
              </a:spcAft>
            </a:pPr>
            <a:r>
              <a:rPr lang="en-GB" sz="3200" dirty="0"/>
              <a:t>You made it yourself</a:t>
            </a:r>
          </a:p>
          <a:p>
            <a:pPr>
              <a:spcAft>
                <a:spcPts val="1000"/>
              </a:spcAft>
            </a:pPr>
            <a:r>
              <a:rPr lang="en-GB" sz="3200" dirty="0"/>
              <a:t>You work for / in collaboration with rights holder</a:t>
            </a:r>
          </a:p>
        </p:txBody>
      </p:sp>
      <p:pic>
        <p:nvPicPr>
          <p:cNvPr id="16386" name="Picture 2" descr="Handshake-03[1]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3" y="1706516"/>
            <a:ext cx="922336" cy="64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74" y="2505766"/>
            <a:ext cx="793013" cy="70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6393" name="Picture 9" descr="Carpenter by dominiquechappard - A carpenter at 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" y="4320381"/>
            <a:ext cx="668695" cy="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teamwork[1]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6" y="5374481"/>
            <a:ext cx="9969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36978" y="4229100"/>
            <a:ext cx="8026022" cy="19431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7393460" y="4968875"/>
            <a:ext cx="1516062" cy="1177925"/>
            <a:chOff x="112326510" y="108733762"/>
            <a:chExt cx="1693399" cy="1397189"/>
          </a:xfrm>
        </p:grpSpPr>
        <p:sp>
          <p:nvSpPr>
            <p:cNvPr id="10" name="Diagonal Stripe 22"/>
            <p:cNvSpPr>
              <a:spLocks/>
            </p:cNvSpPr>
            <p:nvPr/>
          </p:nvSpPr>
          <p:spPr bwMode="auto">
            <a:xfrm rot="10800000">
              <a:off x="112326510" y="108733762"/>
              <a:ext cx="1516607" cy="1397189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 rot="-2628951">
              <a:off x="112639337" y="109416891"/>
              <a:ext cx="1380572" cy="39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Licence related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6534" y="3360782"/>
            <a:ext cx="955228" cy="809506"/>
            <a:chOff x="916534" y="3360782"/>
            <a:chExt cx="955228" cy="809506"/>
          </a:xfrm>
        </p:grpSpPr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34" y="3360782"/>
              <a:ext cx="835450" cy="677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accent1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148" y="3751996"/>
              <a:ext cx="404614" cy="418292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16334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445500" cy="4571999"/>
          </a:xfrm>
        </p:spPr>
        <p:txBody>
          <a:bodyPr/>
          <a:lstStyle/>
          <a:p>
            <a:r>
              <a:rPr lang="en-GB" dirty="0" smtClean="0"/>
              <a:t>exceptions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dirty="0" smtClean="0"/>
              <a:t>This is where there have been some important recent changes to the law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09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Fair dealing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Determines whether usage is lawful or infringing based on how a ‘fair minded and honest person’ would deal with the work.</a:t>
            </a:r>
          </a:p>
          <a:p>
            <a:pPr marL="342900" indent="-342900">
              <a:buBlip>
                <a:blip r:embed="rId2"/>
              </a:buBlip>
            </a:pPr>
            <a:r>
              <a:rPr lang="en-GB" dirty="0" smtClean="0"/>
              <a:t>Does using the work affect the market for the original work? Does it affect or substitute for the normal exploitation of the work.</a:t>
            </a:r>
          </a:p>
          <a:p>
            <a:pPr marL="342900" indent="-342900">
              <a:buBlip>
                <a:blip r:embed="rId2"/>
              </a:buBlip>
            </a:pPr>
            <a:r>
              <a:rPr lang="en-GB" dirty="0" smtClean="0"/>
              <a:t>Is the amount of the work taken reasonable and appropriate? Was it necessary to use the amount taken?</a:t>
            </a:r>
          </a:p>
          <a:p>
            <a:pPr marL="342900" indent="-342900">
              <a:buBlip>
                <a:blip r:embed="rId2"/>
              </a:buBlip>
            </a:pPr>
            <a:r>
              <a:rPr lang="en-GB" dirty="0" smtClean="0"/>
              <a:t>N.B., rules </a:t>
            </a:r>
            <a:r>
              <a:rPr lang="en-GB" dirty="0" smtClean="0"/>
              <a:t>like “one chapter from a book, or 5% of a total work is OK” generally have no legal basis.  Only a Court can decide if usage was fair or not.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56" y="218120"/>
            <a:ext cx="1069700" cy="1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and Private Study – S.29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80464" y="2597593"/>
            <a:ext cx="3515948" cy="382987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Before 1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75312" y="3103617"/>
            <a:ext cx="3852672" cy="3493735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Non</a:t>
            </a:r>
            <a:r>
              <a:rPr lang="en-GB" dirty="0" smtClean="0"/>
              <a:t>-commercial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Literary, dramatic, musical and artistic works only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Contractual terms can override exception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38700" y="2597593"/>
            <a:ext cx="3457448" cy="382988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After 1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11700" y="3103617"/>
            <a:ext cx="3584448" cy="3341334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Non</a:t>
            </a:r>
            <a:r>
              <a:rPr lang="en-GB" dirty="0" smtClean="0"/>
              <a:t>-commercial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All copyright works, including sound recordings and films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 override by contract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172201"/>
            <a:ext cx="3429000" cy="304800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pic>
        <p:nvPicPr>
          <p:cNvPr id="11" name="Picture 62" descr="Learn icon by ousia - learn, read icon/picto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35885"/>
            <a:ext cx="1231887" cy="114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508" y="1461580"/>
            <a:ext cx="7632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Allows individuals to make</a:t>
            </a:r>
            <a:r>
              <a:rPr lang="en-US" sz="2000" dirty="0" smtClean="0"/>
              <a:t> </a:t>
            </a:r>
            <a:r>
              <a:rPr lang="en-US" sz="2000" u="sng" dirty="0" smtClean="0"/>
              <a:t>normally a single copy </a:t>
            </a:r>
            <a:r>
              <a:rPr lang="en-US" sz="2000" dirty="0" smtClean="0"/>
              <a:t>of </a:t>
            </a:r>
            <a:r>
              <a:rPr lang="en-US" sz="2000" dirty="0"/>
              <a:t>limited extracts of copyright works for </a:t>
            </a:r>
            <a:r>
              <a:rPr lang="en-US" sz="2000" u="sng" dirty="0"/>
              <a:t>non-commercial</a:t>
            </a:r>
            <a:r>
              <a:rPr lang="en-US" sz="2000" dirty="0"/>
              <a:t> research or private study. </a:t>
            </a:r>
            <a:r>
              <a:rPr lang="en-US" sz="2000" u="sng" dirty="0"/>
              <a:t>No contractual override.</a:t>
            </a:r>
            <a:endParaRPr lang="en-US" sz="20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642225" y="5678488"/>
            <a:ext cx="1501775" cy="1179512"/>
            <a:chOff x="113901388" y="112211532"/>
            <a:chExt cx="1502331" cy="1178824"/>
          </a:xfrm>
        </p:grpSpPr>
        <p:sp>
          <p:nvSpPr>
            <p:cNvPr id="12" name="Diagonal Stripe 22"/>
            <p:cNvSpPr>
              <a:spLocks/>
            </p:cNvSpPr>
            <p:nvPr/>
          </p:nvSpPr>
          <p:spPr bwMode="auto">
            <a:xfrm rot="10800000">
              <a:off x="113901388" y="112211532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 rot="-2539072">
              <a:off x="114167792" y="11273330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Updated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79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"/>
    </mc:Choice>
    <mc:Fallback xmlns:mv="urn:schemas-microsoft-com:mac:vml" xmlns="">
      <p:transition spd="slow" advTm="19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0893"/>
            <a:ext cx="5791200" cy="1149989"/>
          </a:xfrm>
        </p:spPr>
        <p:txBody>
          <a:bodyPr>
            <a:noAutofit/>
          </a:bodyPr>
          <a:lstStyle/>
          <a:p>
            <a:r>
              <a:rPr lang="en-GB" dirty="0" smtClean="0"/>
              <a:t>Text and Data Mining – S.29A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3200" dirty="0" smtClean="0"/>
              <a:t>New exception, allows copying and downloading of large volumes of text or data for analytical purposes</a:t>
            </a:r>
          </a:p>
          <a:p>
            <a:pPr marL="342900" indent="-342900">
              <a:buBlip>
                <a:blip r:embed="rId2"/>
              </a:buBlip>
            </a:pPr>
            <a:r>
              <a:rPr lang="en-GB" sz="3200" dirty="0" smtClean="0"/>
              <a:t>Use of algorithms to determine trends/relationships</a:t>
            </a:r>
          </a:p>
          <a:p>
            <a:pPr marL="342900" indent="-342900">
              <a:buBlip>
                <a:blip r:embed="rId2"/>
              </a:buBlip>
            </a:pPr>
            <a:r>
              <a:rPr lang="en-GB" sz="3200" dirty="0" smtClean="0"/>
              <a:t>Non-commercial use</a:t>
            </a:r>
          </a:p>
          <a:p>
            <a:pPr marL="342900" indent="-342900">
              <a:buBlip>
                <a:blip r:embed="rId2"/>
              </a:buBlip>
            </a:pPr>
            <a:r>
              <a:rPr lang="en-GB" sz="3200" dirty="0" smtClean="0"/>
              <a:t>Requires legitimate subscription/access to text/data</a:t>
            </a:r>
          </a:p>
          <a:p>
            <a:pPr marL="342900" indent="-342900">
              <a:buBlip>
                <a:blip r:embed="rId2"/>
              </a:buBlip>
            </a:pPr>
            <a:r>
              <a:rPr lang="en-GB" sz="3200" dirty="0" smtClean="0"/>
              <a:t>No contractual overrides, but © owner may impose technical limitations (e.g., “you must use my API”, or “don’t download more than 1000 items a day”) if it can argue other use will adversely affect their systems.  Grey area, may lead to a Court case sooner or later</a:t>
            </a:r>
          </a:p>
          <a:p>
            <a:pPr marL="342900" indent="-342900">
              <a:buBlip>
                <a:blip r:embed="rId2"/>
              </a:buBlip>
            </a:pPr>
            <a:r>
              <a:rPr lang="en-GB" sz="3200" dirty="0" smtClean="0"/>
              <a:t>At present, UK only.  EU is considering introducing a Directive to permit this in other countries.</a:t>
            </a:r>
          </a:p>
          <a:p>
            <a:pPr marL="342900" indent="-342900">
              <a:buBlip>
                <a:blip r:embed="rId2"/>
              </a:buBlip>
            </a:pP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30" y="298748"/>
            <a:ext cx="1067118" cy="1333897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29971" y="5678488"/>
            <a:ext cx="1406525" cy="1179512"/>
            <a:chOff x="114097574" y="113294823"/>
            <a:chExt cx="1406797" cy="1178824"/>
          </a:xfrm>
        </p:grpSpPr>
        <p:sp>
          <p:nvSpPr>
            <p:cNvPr id="13" name="Diagonal Stripe 22"/>
            <p:cNvSpPr>
              <a:spLocks/>
            </p:cNvSpPr>
            <p:nvPr/>
          </p:nvSpPr>
          <p:spPr bwMode="auto">
            <a:xfrm rot="10800000">
              <a:off x="114097574" y="113294823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 rot="-2465175">
              <a:off x="114268444" y="11387118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New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38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"/>
    </mc:Choice>
    <mc:Fallback xmlns:mv="urn:schemas-microsoft-com:mac:vml" xmlns="">
      <p:transition spd="slow" advTm="18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REMINDER OF THE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96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Quotation (Criticism and Review) – S.30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852935"/>
            <a:ext cx="3848100" cy="474813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Before 1 October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120" y="3556000"/>
            <a:ext cx="4166108" cy="3086100"/>
          </a:xfrm>
        </p:spPr>
        <p:txBody>
          <a:bodyPr/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Criticism &amp; review does          not cover ‘illustrative’ use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Works must already have been made publicly available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8992" y="2852935"/>
            <a:ext cx="3901440" cy="474814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After 1 October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3608" y="3568700"/>
            <a:ext cx="4203192" cy="3086100"/>
          </a:xfrm>
        </p:spPr>
        <p:txBody>
          <a:bodyPr/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Widened to cover any reasonable quotation, legitimising academic </a:t>
            </a:r>
            <a:r>
              <a:rPr lang="en-GB" dirty="0"/>
              <a:t> </a:t>
            </a:r>
            <a:r>
              <a:rPr lang="en-GB" dirty="0" smtClean="0"/>
              <a:t>     practice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Must have been made publicly available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t="23285" r="26142" b="53297"/>
          <a:stretch/>
        </p:blipFill>
        <p:spPr>
          <a:xfrm>
            <a:off x="6972300" y="546100"/>
            <a:ext cx="127254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1524318"/>
            <a:ext cx="7787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Allows ‘fair dealing’ usage of quotations for any purposes including ‘criticism and review’. </a:t>
            </a:r>
            <a:r>
              <a:rPr lang="en-US" sz="2400" u="sng" dirty="0"/>
              <a:t>No contractual override.</a:t>
            </a:r>
            <a:endParaRPr lang="en-US" sz="2400" dirty="0"/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7642225" y="5678488"/>
            <a:ext cx="1501775" cy="1179512"/>
            <a:chOff x="113901388" y="112211532"/>
            <a:chExt cx="1502331" cy="1178824"/>
          </a:xfrm>
        </p:grpSpPr>
        <p:sp>
          <p:nvSpPr>
            <p:cNvPr id="15" name="Diagonal Stripe 22"/>
            <p:cNvSpPr>
              <a:spLocks/>
            </p:cNvSpPr>
            <p:nvPr/>
          </p:nvSpPr>
          <p:spPr bwMode="auto">
            <a:xfrm rot="10800000">
              <a:off x="113901388" y="112211532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 rot="-2539072">
              <a:off x="114167792" y="11273330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Updated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5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"/>
    </mc:Choice>
    <mc:Fallback xmlns:mv="urn:schemas-microsoft-com:mac:vml" xmlns="">
      <p:transition spd="slow" advTm="13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/>
          </a:bodyPr>
          <a:lstStyle/>
          <a:p>
            <a:r>
              <a:rPr lang="en-GB" dirty="0" smtClean="0"/>
              <a:t>Copying for disabled</a:t>
            </a:r>
            <a:br>
              <a:rPr lang="en-GB" dirty="0" smtClean="0"/>
            </a:br>
            <a:r>
              <a:rPr lang="en-GB" dirty="0" smtClean="0"/>
              <a:t>users – S.31 A &amp; B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6304"/>
            <a:ext cx="3970784" cy="2832368"/>
          </a:xfrm>
        </p:spPr>
        <p:txBody>
          <a:bodyPr/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Restricted to people with visual impairments only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Literary, dramatic, musical or artistic work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Contractual override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944" y="3216304"/>
            <a:ext cx="4249536" cy="3453056"/>
          </a:xfrm>
        </p:spPr>
        <p:txBody>
          <a:bodyPr>
            <a:no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Widened to all impairments which prevent equal access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All types of copyright work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 contractual override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Doesn’t address DRM/TPM measures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idx="1"/>
          </p:nvPr>
        </p:nvSpPr>
        <p:spPr>
          <a:xfrm>
            <a:off x="860296" y="2675012"/>
            <a:ext cx="3515948" cy="382987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Before 1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2944" y="2675012"/>
            <a:ext cx="3457448" cy="382988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After 1 June 2014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67" descr="disabled-man-icon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404663"/>
            <a:ext cx="1024532" cy="11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1560" y="1641574"/>
            <a:ext cx="7590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Allows copying to provide equal access to copyright works for users with any type of physical or mental disability</a:t>
            </a:r>
            <a:r>
              <a:rPr lang="en-US" dirty="0" smtClean="0"/>
              <a:t>. On either an individual (S.31A) or institutional (S31.B) basis. </a:t>
            </a:r>
            <a:r>
              <a:rPr lang="en-US" u="sng" dirty="0"/>
              <a:t>No contractual override.</a:t>
            </a:r>
            <a:endParaRPr lang="en-US" dirty="0"/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7642225" y="5678488"/>
            <a:ext cx="1501775" cy="1179512"/>
            <a:chOff x="113901388" y="112211532"/>
            <a:chExt cx="1502331" cy="1178824"/>
          </a:xfrm>
        </p:grpSpPr>
        <p:sp>
          <p:nvSpPr>
            <p:cNvPr id="19" name="Diagonal Stripe 22"/>
            <p:cNvSpPr>
              <a:spLocks/>
            </p:cNvSpPr>
            <p:nvPr/>
          </p:nvSpPr>
          <p:spPr bwMode="auto">
            <a:xfrm rot="10800000">
              <a:off x="113901388" y="112211532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 rot="-2539072">
              <a:off x="114167792" y="11273330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Updated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41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08"/>
    </mc:Choice>
    <mc:Fallback xmlns:mv="urn:schemas-microsoft-com:mac:vml" xmlns="">
      <p:transition spd="slow" advTm="1452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Illustration for instruction – S.32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51520" y="3147238"/>
            <a:ext cx="4124724" cy="341201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Non-reprographic copying of literary, dramatic, musical and artistic works only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Wide examination exception (not music)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 sound recording/film exception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Acknowledgement required if practical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499993" y="3147238"/>
            <a:ext cx="4320480" cy="341201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Must be fair dealing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Copying can be reprographic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Examination exception narrowed? </a:t>
            </a:r>
            <a:r>
              <a:rPr lang="en-GB" dirty="0" smtClean="0">
                <a:sym typeface="Wingdings" panose="05000000000000000000" pitchFamily="2" charset="2"/>
              </a:rPr>
              <a:t></a:t>
            </a:r>
            <a:endParaRPr lang="en-GB" dirty="0" smtClean="0"/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Covers all copyright works including sound recordings, films and broadcasts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Acknowledgement required if practical</a:t>
            </a:r>
          </a:p>
          <a:p>
            <a:endParaRPr lang="en-GB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29971" y="5678488"/>
            <a:ext cx="1406525" cy="1179512"/>
            <a:chOff x="114097574" y="113294823"/>
            <a:chExt cx="1406797" cy="1178824"/>
          </a:xfrm>
        </p:grpSpPr>
        <p:sp>
          <p:nvSpPr>
            <p:cNvPr id="4" name="Diagonal Stripe 22"/>
            <p:cNvSpPr>
              <a:spLocks/>
            </p:cNvSpPr>
            <p:nvPr/>
          </p:nvSpPr>
          <p:spPr bwMode="auto">
            <a:xfrm rot="10800000">
              <a:off x="114097574" y="113294823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Text Box 23"/>
            <p:cNvSpPr txBox="1">
              <a:spLocks noChangeArrowheads="1"/>
            </p:cNvSpPr>
            <p:nvPr/>
          </p:nvSpPr>
          <p:spPr bwMode="auto">
            <a:xfrm rot="-2465175">
              <a:off x="114268444" y="11387118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New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389392" cy="1296144"/>
          </a:xfrm>
          <a:prstGeom prst="rect">
            <a:avLst/>
          </a:prstGeom>
        </p:spPr>
      </p:pic>
      <p:sp>
        <p:nvSpPr>
          <p:cNvPr id="14" name="Text Placeholder 6"/>
          <p:cNvSpPr>
            <a:spLocks noGrp="1"/>
          </p:cNvSpPr>
          <p:nvPr>
            <p:ph type="body" idx="1"/>
          </p:nvPr>
        </p:nvSpPr>
        <p:spPr>
          <a:xfrm>
            <a:off x="860296" y="2564904"/>
            <a:ext cx="3515948" cy="382987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Before 1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2944" y="2564904"/>
            <a:ext cx="3457448" cy="382988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After 1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60" y="152431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Allows limited, </a:t>
            </a:r>
            <a:r>
              <a:rPr lang="en-US" sz="2000" u="sng" dirty="0"/>
              <a:t>non-commercial</a:t>
            </a:r>
            <a:r>
              <a:rPr lang="en-US" sz="2000" dirty="0"/>
              <a:t> ‘fair dealing’ use of copyright material for the purposes of teaching. </a:t>
            </a:r>
            <a:r>
              <a:rPr lang="en-US" sz="2000" u="sng" dirty="0"/>
              <a:t>No contractual override.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41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5"/>
    </mc:Choice>
    <mc:Fallback xmlns:mv="urn:schemas-microsoft-com:mac:vml" xmlns="">
      <p:transition spd="slow" advTm="39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Recording of Broadcasts – S.35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32936"/>
            <a:ext cx="4042792" cy="3408432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Non-commercial educational use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‘Communication to the public’ premises limitation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Dove-tails with ERA licence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4" y="3332936"/>
            <a:ext cx="4608512" cy="3408432"/>
          </a:xfrm>
        </p:spPr>
        <p:txBody>
          <a:bodyPr/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Non-commercial educational use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‘Communication to the public’ off premises via secure electronic network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/>
              <a:t>Dove-tails with ERA licence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08" y="167874"/>
            <a:ext cx="1179876" cy="11728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552" y="1509554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Allows recording of off-air broadcasts by or on behalf of educational establishments for </a:t>
            </a:r>
            <a:r>
              <a:rPr lang="en-US" sz="2000" u="sng" dirty="0"/>
              <a:t>non-commercial</a:t>
            </a:r>
            <a:r>
              <a:rPr lang="en-US" sz="2000" dirty="0"/>
              <a:t> purposes. </a:t>
            </a:r>
            <a:r>
              <a:rPr lang="en-US" sz="2000" u="sng" dirty="0"/>
              <a:t>Only applies where no licensing scheme (i.e</a:t>
            </a:r>
            <a:r>
              <a:rPr lang="en-US" sz="2000" u="sng" dirty="0" smtClean="0"/>
              <a:t>., </a:t>
            </a:r>
            <a:r>
              <a:rPr lang="en-US" sz="2000" b="1" u="sng" dirty="0"/>
              <a:t>ERA</a:t>
            </a:r>
            <a:r>
              <a:rPr lang="en-US" sz="2000" u="sng" dirty="0"/>
              <a:t>) available</a:t>
            </a:r>
            <a:r>
              <a:rPr lang="en-US" sz="2000" dirty="0"/>
              <a:t>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idx="1"/>
          </p:nvPr>
        </p:nvSpPr>
        <p:spPr>
          <a:xfrm>
            <a:off x="860296" y="2829988"/>
            <a:ext cx="3515948" cy="382987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Before 1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2944" y="2829988"/>
            <a:ext cx="3457448" cy="382988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After 1 June 2014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7642225" y="5678488"/>
            <a:ext cx="1501775" cy="1179512"/>
            <a:chOff x="113901388" y="112211532"/>
            <a:chExt cx="1502331" cy="1178824"/>
          </a:xfrm>
        </p:grpSpPr>
        <p:sp>
          <p:nvSpPr>
            <p:cNvPr id="15" name="Diagonal Stripe 22"/>
            <p:cNvSpPr>
              <a:spLocks/>
            </p:cNvSpPr>
            <p:nvPr/>
          </p:nvSpPr>
          <p:spPr bwMode="auto">
            <a:xfrm rot="10800000">
              <a:off x="113901388" y="112211532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 rot="-2539072">
              <a:off x="114167792" y="11273330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Updated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04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82"/>
    </mc:Choice>
    <mc:Fallback xmlns:mv="urn:schemas-microsoft-com:mac:vml" xmlns="">
      <p:transition spd="slow" advTm="705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07088" cy="1371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Educational Copying and Use of </a:t>
            </a:r>
            <a:r>
              <a:rPr lang="en-GB" sz="2800" dirty="0"/>
              <a:t>published Extracts </a:t>
            </a:r>
            <a:r>
              <a:rPr lang="en-GB" sz="2800" dirty="0" smtClean="0"/>
              <a:t>- S.36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726" y="3530724"/>
            <a:ext cx="4003258" cy="300117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Non-commercial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≤1% per work, per quarter, per institution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Covers typographical arrangement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Dove-tails with CLA licence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Very limited use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3501008"/>
            <a:ext cx="4032448" cy="316835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Non-commercial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≤5% per work, per year, per institution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Includes incorporated works (e.g., illustrations)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/>
              <a:t>Dove-tails with CLA </a:t>
            </a:r>
            <a:r>
              <a:rPr lang="en-GB" dirty="0" smtClean="0"/>
              <a:t>licence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Still of limited use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35868" y="1524318"/>
            <a:ext cx="7849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Allows copying and use of multiple copies of extracts from published copyright works. </a:t>
            </a:r>
            <a:r>
              <a:rPr lang="en-US" sz="2000" u="sng" dirty="0"/>
              <a:t>Only applies where no licensing scheme (i.e</a:t>
            </a:r>
            <a:r>
              <a:rPr lang="en-US" sz="2000" u="sng" dirty="0" smtClean="0"/>
              <a:t>., </a:t>
            </a:r>
            <a:r>
              <a:rPr lang="en-US" sz="2000" b="1" u="sng" dirty="0"/>
              <a:t>CLA</a:t>
            </a:r>
            <a:r>
              <a:rPr lang="en-US" sz="2000" u="sng" dirty="0"/>
              <a:t>) available</a:t>
            </a:r>
            <a:r>
              <a:rPr lang="en-US" sz="2000" dirty="0"/>
              <a:t>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idx="1"/>
          </p:nvPr>
        </p:nvSpPr>
        <p:spPr>
          <a:xfrm>
            <a:off x="611560" y="2829988"/>
            <a:ext cx="3515948" cy="382987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Before 1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58968" y="2829988"/>
            <a:ext cx="3457448" cy="382988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After 1 June 2014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561" y="260648"/>
            <a:ext cx="1134888" cy="1263670"/>
          </a:xfrm>
          <a:prstGeom prst="rect">
            <a:avLst/>
          </a:prstGeom>
        </p:spPr>
      </p:pic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7642225" y="5678488"/>
            <a:ext cx="1501775" cy="1179512"/>
            <a:chOff x="113901388" y="112211532"/>
            <a:chExt cx="1502331" cy="1178824"/>
          </a:xfrm>
        </p:grpSpPr>
        <p:sp>
          <p:nvSpPr>
            <p:cNvPr id="17" name="Diagonal Stripe 22"/>
            <p:cNvSpPr>
              <a:spLocks/>
            </p:cNvSpPr>
            <p:nvPr/>
          </p:nvSpPr>
          <p:spPr bwMode="auto">
            <a:xfrm rot="10800000">
              <a:off x="113901388" y="112211532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 rot="-2539072">
              <a:off x="114167792" y="11273330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Updated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70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13"/>
    </mc:Choice>
    <mc:Fallback xmlns:mv="urn:schemas-microsoft-com:mac:vml" xmlns="">
      <p:transition spd="slow" advTm="1444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07088" cy="114998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Making Works Available on Dedicated Terminals – S.40B</a:t>
            </a:r>
            <a:endParaRPr lang="en-GB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sz="2400" dirty="0" smtClean="0"/>
              <a:t>New exception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400" dirty="0" smtClean="0"/>
              <a:t>Relates to a publicly accessible library, educational establishment, museum or archive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400" dirty="0" smtClean="0"/>
              <a:t>Allows collection items to be digitised and viewed on site through ‘dedicated terminals’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400" dirty="0" smtClean="0"/>
              <a:t>Works must have been lawfully acquired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400" dirty="0" smtClean="0"/>
              <a:t>For research or private study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400" dirty="0" smtClean="0"/>
              <a:t>Access must be compliant with licensing terms if they exist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15" y="241617"/>
            <a:ext cx="1221357" cy="1243167"/>
          </a:xfrm>
          <a:prstGeom prst="rect">
            <a:avLst/>
          </a:prstGeom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9971" y="5678488"/>
            <a:ext cx="1406525" cy="1179512"/>
            <a:chOff x="114097574" y="113294823"/>
            <a:chExt cx="1406797" cy="1178824"/>
          </a:xfrm>
        </p:grpSpPr>
        <p:sp>
          <p:nvSpPr>
            <p:cNvPr id="7" name="Diagonal Stripe 22"/>
            <p:cNvSpPr>
              <a:spLocks/>
            </p:cNvSpPr>
            <p:nvPr/>
          </p:nvSpPr>
          <p:spPr bwMode="auto">
            <a:xfrm rot="10800000">
              <a:off x="114097574" y="113294823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 rot="-2465175">
              <a:off x="114268444" y="11387118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New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94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23"/>
    </mc:Choice>
    <mc:Fallback xmlns:mv="urn:schemas-microsoft-com:mac:vml" xmlns="">
      <p:transition spd="slow" advTm="9202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55160" cy="1371600"/>
          </a:xfrm>
        </p:spPr>
        <p:txBody>
          <a:bodyPr>
            <a:noAutofit/>
          </a:bodyPr>
          <a:lstStyle/>
          <a:p>
            <a:r>
              <a:rPr lang="en-GB" sz="3200" dirty="0" smtClean="0"/>
              <a:t>Library Copying for </a:t>
            </a:r>
            <a:br>
              <a:rPr lang="en-GB" sz="3200" dirty="0" smtClean="0"/>
            </a:br>
            <a:r>
              <a:rPr lang="en-GB" sz="3200" dirty="0" smtClean="0"/>
              <a:t>Other Libraries – S.41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3331592"/>
            <a:ext cx="4032448" cy="3336424"/>
          </a:xfrm>
        </p:spPr>
        <p:txBody>
          <a:bodyPr/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Supply of a journal article or whole or part of literary, dramatic or musical work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Includes illustrations in context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Contractual override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0576" y="3331592"/>
            <a:ext cx="4041024" cy="3336424"/>
          </a:xfrm>
        </p:spPr>
        <p:txBody>
          <a:bodyPr/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Supply of journal article or whole or part of </a:t>
            </a:r>
            <a:r>
              <a:rPr lang="en-GB" i="1" dirty="0" smtClean="0"/>
              <a:t>any</a:t>
            </a:r>
            <a:r>
              <a:rPr lang="en-GB" dirty="0" smtClean="0"/>
              <a:t> published work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Will include sound recordings, films and broadcasts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 contractual override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39552" y="1524318"/>
            <a:ext cx="8082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Allows supply of copies of the whole or part of any published work from one library to another. </a:t>
            </a:r>
            <a:r>
              <a:rPr lang="en-US" sz="2400" u="sng" dirty="0"/>
              <a:t>No contractual override.</a:t>
            </a:r>
            <a:endParaRPr lang="en-US" sz="240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idx="1"/>
          </p:nvPr>
        </p:nvSpPr>
        <p:spPr>
          <a:xfrm>
            <a:off x="611560" y="2827536"/>
            <a:ext cx="3515948" cy="382987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Before 1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58968" y="2827536"/>
            <a:ext cx="3457448" cy="382988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After 1 June 2014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83580" cy="1127470"/>
          </a:xfrm>
          <a:prstGeom prst="rect">
            <a:avLst/>
          </a:prstGeom>
        </p:spPr>
      </p:pic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7642225" y="5678488"/>
            <a:ext cx="1501775" cy="1179512"/>
            <a:chOff x="113901388" y="112211532"/>
            <a:chExt cx="1502331" cy="1178824"/>
          </a:xfrm>
        </p:grpSpPr>
        <p:sp>
          <p:nvSpPr>
            <p:cNvPr id="18" name="Diagonal Stripe 22"/>
            <p:cNvSpPr>
              <a:spLocks/>
            </p:cNvSpPr>
            <p:nvPr/>
          </p:nvSpPr>
          <p:spPr bwMode="auto">
            <a:xfrm rot="10800000">
              <a:off x="113901388" y="112211532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 rot="-2539072">
              <a:off x="114167792" y="11273330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Updated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83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82"/>
    </mc:Choice>
    <mc:Fallback xmlns:mv="urn:schemas-microsoft-com:mac:vml" xmlns="">
      <p:transition spd="slow" advTm="542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16042"/>
          </a:xfrm>
        </p:spPr>
        <p:txBody>
          <a:bodyPr/>
          <a:lstStyle/>
          <a:p>
            <a:r>
              <a:rPr lang="en-GB" dirty="0" smtClean="0"/>
              <a:t>Preservation – S.42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3234690"/>
            <a:ext cx="4248472" cy="3290654"/>
          </a:xfrm>
        </p:spPr>
        <p:txBody>
          <a:bodyPr>
            <a:normAutofit lnSpcReduction="10000"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Single copy of item in permanent collection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Literary, dramatic or musical work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Includes illustrations and typographical arrangement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Contractual override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3356992"/>
            <a:ext cx="4248472" cy="331236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Copy an item in permanent collection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All types of copyright work including sound recordings, films and broadcasts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Items not publicly accessible or available on loan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 contractual override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28" y="171747"/>
            <a:ext cx="1043874" cy="1178567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idx="1"/>
          </p:nvPr>
        </p:nvSpPr>
        <p:spPr>
          <a:xfrm>
            <a:off x="611560" y="2636912"/>
            <a:ext cx="3515948" cy="382987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Before 1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58968" y="2636912"/>
            <a:ext cx="3457448" cy="382988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After 1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644" y="1272874"/>
            <a:ext cx="8028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Allows libraries, archives and museums to make copies of items in their permanent collection. </a:t>
            </a:r>
            <a:r>
              <a:rPr lang="en-US" sz="2400" u="sng" dirty="0"/>
              <a:t>No contractual override.</a:t>
            </a:r>
            <a:endParaRPr lang="en-US" sz="2400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7642225" y="5678488"/>
            <a:ext cx="1501775" cy="1179512"/>
            <a:chOff x="113901388" y="112211532"/>
            <a:chExt cx="1502331" cy="1178824"/>
          </a:xfrm>
        </p:grpSpPr>
        <p:sp>
          <p:nvSpPr>
            <p:cNvPr id="16" name="Diagonal Stripe 22"/>
            <p:cNvSpPr>
              <a:spLocks/>
            </p:cNvSpPr>
            <p:nvPr/>
          </p:nvSpPr>
          <p:spPr bwMode="auto">
            <a:xfrm rot="10800000">
              <a:off x="113901388" y="112211532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 rot="-2539072">
              <a:off x="114167792" y="11273330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Updated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42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54"/>
    </mc:Choice>
    <mc:Fallback xmlns:mv="urn:schemas-microsoft-com:mac:vml" xmlns="">
      <p:transition spd="slow" advTm="1058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44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Library Copying for</a:t>
            </a:r>
            <a:br>
              <a:rPr lang="en-GB" dirty="0" smtClean="0"/>
            </a:br>
            <a:r>
              <a:rPr lang="en-GB" dirty="0" smtClean="0"/>
              <a:t>Patrons – S.42A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180" y="2889692"/>
            <a:ext cx="4057788" cy="357301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‘Prescribed’ libraries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Non-commercial research or private study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Article in a periodical or part of literary, dramatic or musical work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Declaration form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Patron must pay cost of supply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Contractual override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2480" y="2852936"/>
            <a:ext cx="4217992" cy="38404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Not-for-profit library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Non-commercial research or private study</a:t>
            </a:r>
            <a:endParaRPr lang="en-GB" dirty="0"/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Reasonable proportion of any copyright work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Declaration still required but not through set form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Patron does not have to pay cost of supply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 contractual override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29" y="152718"/>
            <a:ext cx="1128662" cy="1206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1" y="1359218"/>
            <a:ext cx="8094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Allows libraries to make a single copy of reasonable </a:t>
            </a:r>
            <a:r>
              <a:rPr lang="en-US" sz="2000" dirty="0" smtClean="0"/>
              <a:t>proportion </a:t>
            </a:r>
            <a:r>
              <a:rPr lang="en-US" sz="2000" dirty="0"/>
              <a:t>of copyright works for their </a:t>
            </a:r>
            <a:r>
              <a:rPr lang="en-US" sz="2000" dirty="0" smtClean="0"/>
              <a:t>patrons, or for patrons of a different library,  </a:t>
            </a:r>
            <a:r>
              <a:rPr lang="en-US" sz="2000" dirty="0"/>
              <a:t>for </a:t>
            </a:r>
            <a:r>
              <a:rPr lang="en-US" sz="2000" u="sng" dirty="0"/>
              <a:t>non-commercial </a:t>
            </a:r>
            <a:r>
              <a:rPr lang="en-US" sz="2000" dirty="0"/>
              <a:t>research</a:t>
            </a:r>
            <a:r>
              <a:rPr lang="en-US" sz="2000" dirty="0" smtClean="0"/>
              <a:t> or </a:t>
            </a:r>
            <a:r>
              <a:rPr lang="en-US" sz="2000" dirty="0"/>
              <a:t>private study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idx="1"/>
          </p:nvPr>
        </p:nvSpPr>
        <p:spPr>
          <a:xfrm>
            <a:off x="611560" y="2420888"/>
            <a:ext cx="3515948" cy="382987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Before 1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58968" y="2420888"/>
            <a:ext cx="3457448" cy="382988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After 1 June 2014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7799660" y="5815306"/>
            <a:ext cx="1331640" cy="1029993"/>
            <a:chOff x="113901388" y="112211532"/>
            <a:chExt cx="1502331" cy="1178824"/>
          </a:xfrm>
        </p:grpSpPr>
        <p:sp>
          <p:nvSpPr>
            <p:cNvPr id="18" name="Diagonal Stripe 22"/>
            <p:cNvSpPr>
              <a:spLocks/>
            </p:cNvSpPr>
            <p:nvPr/>
          </p:nvSpPr>
          <p:spPr bwMode="auto">
            <a:xfrm rot="10800000">
              <a:off x="113901388" y="112211532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 rot="19060928">
              <a:off x="114167792" y="11273330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Updated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749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28"/>
    </mc:Choice>
    <mc:Fallback xmlns:mv="urn:schemas-microsoft-com:mac:vml" xmlns="">
      <p:transition spd="slow" advTm="1616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95120" cy="1371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Library Copying of Unpublished Works – S.43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3146628"/>
            <a:ext cx="4032448" cy="3624456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Literary, dramatic or musical works only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Copyright holder must not have prohibited copying</a:t>
            </a:r>
            <a:endParaRPr lang="en-GB" dirty="0"/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Single copies only may be provided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3146628"/>
            <a:ext cx="4044966" cy="3624456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All types of copyright work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Copyright </a:t>
            </a:r>
            <a:r>
              <a:rPr lang="en-GB" dirty="0"/>
              <a:t>holder must not have prohibited copying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Single </a:t>
            </a:r>
            <a:r>
              <a:rPr lang="en-GB" dirty="0"/>
              <a:t>copies only may be provided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32" y="190818"/>
            <a:ext cx="1077942" cy="10779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992" y="1412776"/>
            <a:ext cx="782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Allows librarians to make a single copy of whole or a part of an unpublished work for their patrons for </a:t>
            </a:r>
            <a:r>
              <a:rPr lang="en-US" sz="2400" u="sng" dirty="0"/>
              <a:t>non-commercial</a:t>
            </a:r>
            <a:r>
              <a:rPr lang="en-US" sz="2400" dirty="0"/>
              <a:t> research and private study.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idx="1"/>
          </p:nvPr>
        </p:nvSpPr>
        <p:spPr>
          <a:xfrm>
            <a:off x="611560" y="2724072"/>
            <a:ext cx="3515948" cy="382987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Before 1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58968" y="2724072"/>
            <a:ext cx="3457448" cy="382988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After 1 June 2014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7642225" y="5678488"/>
            <a:ext cx="1501775" cy="1179512"/>
            <a:chOff x="113901388" y="112211532"/>
            <a:chExt cx="1502331" cy="1178824"/>
          </a:xfrm>
        </p:grpSpPr>
        <p:sp>
          <p:nvSpPr>
            <p:cNvPr id="16" name="Diagonal Stripe 22"/>
            <p:cNvSpPr>
              <a:spLocks/>
            </p:cNvSpPr>
            <p:nvPr/>
          </p:nvSpPr>
          <p:spPr bwMode="auto">
            <a:xfrm rot="10800000">
              <a:off x="113901388" y="112211532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 rot="-2539072">
              <a:off x="114167792" y="11273330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Updated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24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0"/>
    </mc:Choice>
    <mc:Fallback xmlns:mv="urn:schemas-microsoft-com:mac:vml" xmlns="">
      <p:transition spd="slow" advTm="1992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OWNER?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Interesting question regarding who owns </a:t>
            </a:r>
            <a:r>
              <a:rPr lang="de-DE" dirty="0" smtClean="0"/>
              <a:t>© in an </a:t>
            </a:r>
            <a:r>
              <a:rPr lang="de-DE" dirty="0" err="1" smtClean="0"/>
              <a:t>employee-created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.  </a:t>
            </a:r>
            <a:r>
              <a:rPr lang="de-DE" dirty="0" err="1" smtClean="0"/>
              <a:t>It</a:t>
            </a:r>
            <a:r>
              <a:rPr lang="de-DE" dirty="0" smtClean="0"/>
              <a:t> will </a:t>
            </a:r>
            <a:r>
              <a:rPr lang="de-DE" dirty="0" err="1" smtClean="0"/>
              <a:t>normally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employer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employee</a:t>
            </a:r>
            <a:r>
              <a:rPr lang="de-DE" dirty="0" smtClean="0"/>
              <a:t> </a:t>
            </a:r>
            <a:r>
              <a:rPr lang="de-DE" dirty="0" err="1" smtClean="0"/>
              <a:t>duties</a:t>
            </a:r>
            <a:r>
              <a:rPr lang="de-DE" dirty="0" smtClean="0"/>
              <a:t>,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employer‘s</a:t>
            </a:r>
            <a:r>
              <a:rPr lang="de-DE" dirty="0" smtClean="0"/>
              <a:t> explicit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claim</a:t>
            </a:r>
            <a:r>
              <a:rPr lang="de-DE" dirty="0" smtClean="0"/>
              <a:t> </a:t>
            </a:r>
            <a:r>
              <a:rPr lang="de-DE" dirty="0" err="1" smtClean="0"/>
              <a:t>ownership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everything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employees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teaching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University </a:t>
            </a:r>
            <a:r>
              <a:rPr lang="de-DE" dirty="0" err="1" smtClean="0"/>
              <a:t>employee</a:t>
            </a:r>
            <a:r>
              <a:rPr lang="de-DE" dirty="0" smtClean="0"/>
              <a:t>?  </a:t>
            </a:r>
            <a:r>
              <a:rPr lang="de-DE" dirty="0" err="1" smtClean="0"/>
              <a:t>Arguably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ARE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create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, so </a:t>
            </a:r>
            <a:r>
              <a:rPr lang="de-DE" dirty="0" err="1" smtClean="0"/>
              <a:t>the</a:t>
            </a:r>
            <a:r>
              <a:rPr lang="de-DE" dirty="0" smtClean="0"/>
              <a:t> University </a:t>
            </a:r>
            <a:r>
              <a:rPr lang="de-DE" dirty="0" err="1" smtClean="0"/>
              <a:t>owns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© in </a:t>
            </a:r>
            <a:r>
              <a:rPr lang="de-DE" dirty="0" err="1" smtClean="0"/>
              <a:t>them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outputs</a:t>
            </a:r>
            <a:r>
              <a:rPr lang="de-DE" dirty="0" smtClean="0"/>
              <a:t>?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University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©? 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leave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assign</a:t>
            </a:r>
            <a:r>
              <a:rPr lang="de-DE" dirty="0" smtClean="0"/>
              <a:t> © </a:t>
            </a:r>
            <a:r>
              <a:rPr lang="de-DE" dirty="0" err="1" smtClean="0"/>
              <a:t>to</a:t>
            </a:r>
            <a:r>
              <a:rPr lang="de-DE" dirty="0" smtClean="0"/>
              <a:t> (</a:t>
            </a:r>
            <a:r>
              <a:rPr lang="de-DE" dirty="0" err="1" smtClean="0"/>
              <a:t>say</a:t>
            </a:r>
            <a:r>
              <a:rPr lang="de-DE" dirty="0" smtClean="0"/>
              <a:t>) a </a:t>
            </a:r>
            <a:r>
              <a:rPr lang="de-DE" dirty="0" err="1" smtClean="0"/>
              <a:t>journal</a:t>
            </a:r>
            <a:r>
              <a:rPr lang="de-DE" dirty="0" smtClean="0"/>
              <a:t> </a:t>
            </a:r>
            <a:r>
              <a:rPr lang="de-DE" dirty="0" err="1" smtClean="0"/>
              <a:t>pubisher</a:t>
            </a:r>
            <a:r>
              <a:rPr lang="de-DE" dirty="0" smtClean="0"/>
              <a:t>?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waiving</a:t>
            </a:r>
            <a:r>
              <a:rPr lang="de-DE" dirty="0" smtClean="0"/>
              <a:t> © </a:t>
            </a:r>
            <a:r>
              <a:rPr lang="de-DE" dirty="0" err="1" smtClean="0"/>
              <a:t>ownership</a:t>
            </a:r>
            <a:r>
              <a:rPr lang="de-DE" dirty="0" smtClean="0"/>
              <a:t>, </a:t>
            </a:r>
            <a:r>
              <a:rPr lang="de-DE" dirty="0" err="1" smtClean="0"/>
              <a:t>or</a:t>
            </a:r>
            <a:r>
              <a:rPr lang="de-DE" dirty="0" smtClean="0"/>
              <a:t> just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handling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©?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95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11499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Orphan works Exception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5552" y="1700808"/>
            <a:ext cx="7620000" cy="4896544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sz="2800" dirty="0" smtClean="0"/>
              <a:t>Orphan Works = works where the rights holder is unknown or untraceable.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800" dirty="0" smtClean="0"/>
              <a:t>Previously required a ‘risk-managed’ approach. Now: </a:t>
            </a:r>
          </a:p>
          <a:p>
            <a:pPr marL="800100" lvl="1" indent="-342900">
              <a:buBlip>
                <a:blip r:embed="rId3"/>
              </a:buBlip>
            </a:pPr>
            <a:r>
              <a:rPr lang="en-GB" sz="2800" dirty="0" smtClean="0"/>
              <a:t>UK Orphan works Licensing Scheme</a:t>
            </a:r>
          </a:p>
          <a:p>
            <a:pPr marL="800100" lvl="1" indent="-342900">
              <a:buBlip>
                <a:blip r:embed="rId3"/>
              </a:buBlip>
            </a:pPr>
            <a:r>
              <a:rPr lang="en-GB" sz="2800" dirty="0" smtClean="0"/>
              <a:t>EU Orphan Works Directive 2012/28/EU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800" dirty="0" smtClean="0"/>
              <a:t>Implemented in the UK on 29 October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1279491" cy="1322744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9971" y="5678488"/>
            <a:ext cx="1406525" cy="1179512"/>
            <a:chOff x="114097574" y="113294823"/>
            <a:chExt cx="1406797" cy="1178824"/>
          </a:xfrm>
        </p:grpSpPr>
        <p:sp>
          <p:nvSpPr>
            <p:cNvPr id="9" name="Diagonal Stripe 22"/>
            <p:cNvSpPr>
              <a:spLocks/>
            </p:cNvSpPr>
            <p:nvPr/>
          </p:nvSpPr>
          <p:spPr bwMode="auto">
            <a:xfrm rot="10800000">
              <a:off x="114097574" y="113294823"/>
              <a:ext cx="1357710" cy="1178824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 rot="-2465175">
              <a:off x="114268444" y="113871183"/>
              <a:ext cx="1235927" cy="3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New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42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"/>
    </mc:Choice>
    <mc:Fallback xmlns:mv="urn:schemas-microsoft-com:mac:vml" xmlns="">
      <p:transition spd="slow" advTm="162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203032" cy="13716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Orphan Works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492896"/>
            <a:ext cx="4410888" cy="3960440"/>
          </a:xfrm>
        </p:spPr>
        <p:txBody>
          <a:bodyPr>
            <a:no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sz="2000" dirty="0" smtClean="0"/>
              <a:t>Covers all types of Orphan Work (including photographs)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dirty="0" smtClean="0"/>
              <a:t>Commercial and non-commercial use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dirty="0" smtClean="0"/>
              <a:t>Anyone can take a licence out – though few have done </a:t>
            </a:r>
            <a:r>
              <a:rPr lang="en-GB" sz="2000" dirty="0" smtClean="0"/>
              <a:t>so; complaints about expense</a:t>
            </a:r>
            <a:endParaRPr lang="en-GB" sz="2000" dirty="0" smtClean="0"/>
          </a:p>
          <a:p>
            <a:pPr marL="342900" indent="-342900">
              <a:buBlip>
                <a:blip r:embed="rId3"/>
              </a:buBlip>
            </a:pPr>
            <a:r>
              <a:rPr lang="en-GB" sz="2000" dirty="0" smtClean="0"/>
              <a:t>Requirement for </a:t>
            </a:r>
            <a:r>
              <a:rPr lang="en-GB" sz="2000" dirty="0"/>
              <a:t>r</a:t>
            </a:r>
            <a:r>
              <a:rPr lang="en-GB" sz="2000" dirty="0" smtClean="0"/>
              <a:t>easonable searches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dirty="0" smtClean="0"/>
              <a:t>Operated by </a:t>
            </a:r>
            <a:r>
              <a:rPr lang="en-GB" sz="2000" dirty="0" smtClean="0">
                <a:hlinkClick r:id="rId4"/>
              </a:rPr>
              <a:t>the IPO</a:t>
            </a:r>
            <a:endParaRPr lang="en-GB" sz="2000" dirty="0" smtClean="0"/>
          </a:p>
          <a:p>
            <a:pPr marL="342900" indent="-342900">
              <a:buBlip>
                <a:blip r:embed="rId3"/>
              </a:buBlip>
            </a:pPr>
            <a:r>
              <a:rPr lang="en-GB" sz="2000" dirty="0" smtClean="0"/>
              <a:t>7 year licence term / UK only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37158"/>
            <a:ext cx="4189044" cy="439714"/>
          </a:xfrm>
          <a:prstGeom prst="round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Orphan works exception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0400" y="2496592"/>
            <a:ext cx="4374088" cy="38404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dirty="0" smtClean="0"/>
              <a:t>Covers all text and audio visual works (but not artistic unless embedded)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Non-commercial use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Applies to cultural and educational organisations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Reasonable searches recorded on a database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 smtClean="0"/>
              <a:t>No geographical restriction or time limit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1279491" cy="1322744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323528" y="1837007"/>
            <a:ext cx="4176464" cy="439714"/>
          </a:xfrm>
          <a:prstGeom prst="round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UK licensing scheme</a:t>
            </a:r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87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6"/>
    </mc:Choice>
    <mc:Fallback xmlns:mv="urn:schemas-microsoft-com:mac:vml" xmlns="">
      <p:transition spd="slow" advTm="454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Credits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373563"/>
          </a:xfrm>
        </p:spPr>
        <p:txBody>
          <a:bodyPr>
            <a:normAutofit/>
          </a:bodyPr>
          <a:lstStyle/>
          <a:p>
            <a:r>
              <a:rPr lang="en-GB" dirty="0" smtClean="0"/>
              <a:t>Some of t</a:t>
            </a:r>
            <a:r>
              <a:rPr lang="en-GB" dirty="0" smtClean="0"/>
              <a:t>he </a:t>
            </a:r>
            <a:r>
              <a:rPr lang="en-GB" dirty="0" smtClean="0"/>
              <a:t>original </a:t>
            </a:r>
            <a:r>
              <a:rPr lang="en-GB" dirty="0" smtClean="0"/>
              <a:t>slides </a:t>
            </a:r>
            <a:r>
              <a:rPr lang="en-GB" dirty="0" smtClean="0"/>
              <a:t>were (apart from any images contained within) © Chris Morrison (@</a:t>
            </a:r>
            <a:r>
              <a:rPr lang="en-GB" dirty="0" err="1" smtClean="0"/>
              <a:t>cbowiemorrison</a:t>
            </a:r>
            <a:r>
              <a:rPr lang="en-GB" dirty="0" smtClean="0"/>
              <a:t>) 2015 and were available for reuse under a </a:t>
            </a:r>
            <a:r>
              <a:rPr lang="en-GB" dirty="0" smtClean="0">
                <a:hlinkClick r:id="rId2"/>
              </a:rPr>
              <a:t>Creative Commons Attribution, Non-Commercial, Share Alike 4.0 licence</a:t>
            </a:r>
            <a:r>
              <a:rPr lang="en-GB" dirty="0" smtClean="0"/>
              <a:t>. </a:t>
            </a:r>
            <a:r>
              <a:rPr lang="en-GB" dirty="0" smtClean="0"/>
              <a:t>Description </a:t>
            </a:r>
            <a:r>
              <a:rPr lang="en-GB" dirty="0" smtClean="0"/>
              <a:t>of copyright exceptions is © </a:t>
            </a:r>
            <a:r>
              <a:rPr lang="en-GB" dirty="0" smtClean="0">
                <a:hlinkClick r:id="rId3"/>
              </a:rPr>
              <a:t>University of Kent 2014</a:t>
            </a:r>
            <a:r>
              <a:rPr lang="en-GB" dirty="0" smtClean="0"/>
              <a:t> and used under the terms of a </a:t>
            </a:r>
            <a:r>
              <a:rPr lang="en-GB" dirty="0" smtClean="0">
                <a:hlinkClick r:id="rId4"/>
              </a:rPr>
              <a:t>Creative Commons Attribution 4.0 International </a:t>
            </a:r>
            <a:r>
              <a:rPr lang="en-GB" dirty="0" smtClean="0"/>
              <a:t>licence</a:t>
            </a:r>
          </a:p>
          <a:p>
            <a:r>
              <a:rPr lang="en-GB" dirty="0" smtClean="0"/>
              <a:t>Amendments to the slides have been made </a:t>
            </a:r>
            <a:r>
              <a:rPr lang="en-GB" dirty="0" smtClean="0"/>
              <a:t>by me! (</a:t>
            </a:r>
            <a:r>
              <a:rPr lang="en-GB" dirty="0" err="1" smtClean="0"/>
              <a:t>Charles.Oppenheim@northampton.ac.uk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Clip Art icons are from </a:t>
            </a:r>
            <a:r>
              <a:rPr lang="en-GB" dirty="0" smtClean="0">
                <a:hlinkClick r:id="rId5"/>
              </a:rPr>
              <a:t>openclipart.org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http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58" y="5877272"/>
            <a:ext cx="1863497" cy="6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Q </a:t>
            </a:r>
            <a:r>
              <a:rPr lang="en-US" smtClean="0"/>
              <a:t>&amp; 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OWNERSHIP, ASSIGNMENT, LICENCES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first owner of copyright (an individual, or their employer) can *choose* to </a:t>
            </a:r>
            <a:r>
              <a:rPr lang="en-US" i="1" dirty="0" smtClean="0"/>
              <a:t>assign</a:t>
            </a:r>
            <a:r>
              <a:rPr lang="en-US" dirty="0" smtClean="0"/>
              <a:t> (pass over ownership).  Typically with journal articles, the </a:t>
            </a:r>
            <a:r>
              <a:rPr lang="de-DE" dirty="0" smtClean="0"/>
              <a:t>© </a:t>
            </a:r>
            <a:r>
              <a:rPr lang="de-DE" dirty="0" err="1" smtClean="0"/>
              <a:t>ownership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publisher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An alternative </a:t>
            </a:r>
            <a:r>
              <a:rPr lang="de-DE" dirty="0" err="1" smtClean="0"/>
              <a:t>is</a:t>
            </a:r>
            <a:r>
              <a:rPr lang="de-DE" i="1" dirty="0" smtClean="0"/>
              <a:t> </a:t>
            </a:r>
            <a:r>
              <a:rPr lang="de-DE" i="1" dirty="0" err="1" smtClean="0"/>
              <a:t>licensing</a:t>
            </a:r>
            <a:r>
              <a:rPr lang="de-DE" dirty="0" smtClean="0"/>
              <a:t>,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original </a:t>
            </a:r>
            <a:r>
              <a:rPr lang="de-DE" dirty="0" err="1" smtClean="0"/>
              <a:t>owner</a:t>
            </a:r>
            <a:r>
              <a:rPr lang="de-DE" dirty="0" smtClean="0"/>
              <a:t> </a:t>
            </a:r>
            <a:r>
              <a:rPr lang="de-DE" dirty="0" err="1" smtClean="0"/>
              <a:t>retains</a:t>
            </a:r>
            <a:r>
              <a:rPr lang="de-DE" dirty="0" smtClean="0"/>
              <a:t> </a:t>
            </a:r>
            <a:r>
              <a:rPr lang="de-DE" dirty="0" err="1" smtClean="0"/>
              <a:t>ownership</a:t>
            </a:r>
            <a:r>
              <a:rPr lang="de-DE" dirty="0" smtClean="0"/>
              <a:t>, but </a:t>
            </a:r>
            <a:r>
              <a:rPr lang="de-DE" dirty="0" err="1" smtClean="0"/>
              <a:t>grants</a:t>
            </a:r>
            <a:r>
              <a:rPr lang="de-DE" dirty="0" smtClean="0"/>
              <a:t> </a:t>
            </a:r>
            <a:r>
              <a:rPr lang="de-DE" dirty="0" err="1" smtClean="0"/>
              <a:t>permission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party</a:t>
            </a:r>
            <a:r>
              <a:rPr lang="de-DE" dirty="0" smtClean="0"/>
              <a:t> (</a:t>
            </a:r>
            <a:r>
              <a:rPr lang="de-DE" dirty="0" err="1" smtClean="0"/>
              <a:t>say</a:t>
            </a:r>
            <a:r>
              <a:rPr lang="de-DE" dirty="0" smtClean="0"/>
              <a:t> a </a:t>
            </a:r>
            <a:r>
              <a:rPr lang="de-DE" dirty="0" err="1" smtClean="0"/>
              <a:t>publisher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reproduce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item.  Licences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exclusive</a:t>
            </a:r>
            <a:r>
              <a:rPr lang="de-DE" dirty="0" smtClean="0"/>
              <a:t>, </a:t>
            </a:r>
            <a:r>
              <a:rPr lang="de-DE" dirty="0" err="1" smtClean="0"/>
              <a:t>sole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non-</a:t>
            </a:r>
            <a:r>
              <a:rPr lang="de-DE" dirty="0" err="1" smtClean="0"/>
              <a:t>exclusive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Also Creative </a:t>
            </a:r>
            <a:r>
              <a:rPr lang="de-DE" dirty="0" err="1" smtClean="0"/>
              <a:t>Commons</a:t>
            </a:r>
            <a:r>
              <a:rPr lang="de-DE" dirty="0" smtClean="0"/>
              <a:t> licences – </a:t>
            </a:r>
            <a:r>
              <a:rPr lang="de-DE" dirty="0" err="1" smtClean="0"/>
              <a:t>more</a:t>
            </a:r>
            <a:r>
              <a:rPr lang="de-DE" dirty="0" smtClean="0"/>
              <a:t> on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9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copyright?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Q. What tests must </a:t>
            </a:r>
            <a:r>
              <a:rPr lang="en-GB" sz="3600" dirty="0" smtClean="0"/>
              <a:t>a </a:t>
            </a:r>
            <a:r>
              <a:rPr lang="en-GB" sz="3600" dirty="0"/>
              <a:t>work </a:t>
            </a:r>
            <a:r>
              <a:rPr lang="en-GB" sz="3600" dirty="0" smtClean="0"/>
              <a:t>pass to enjoy copyright?</a:t>
            </a:r>
            <a:endParaRPr lang="en-GB" sz="3600" dirty="0"/>
          </a:p>
          <a:p>
            <a:r>
              <a:rPr lang="en-GB" sz="3600" spc="-60" dirty="0">
                <a:solidFill>
                  <a:schemeClr val="tx2"/>
                </a:solidFill>
                <a:ea typeface="+mj-ea"/>
                <a:cs typeface="+mj-cs"/>
              </a:rPr>
              <a:t>A. For a work to be subject to </a:t>
            </a:r>
            <a:r>
              <a:rPr lang="en-GB" sz="3600" spc="-60" dirty="0" smtClean="0">
                <a:solidFill>
                  <a:schemeClr val="tx2"/>
                </a:solidFill>
                <a:ea typeface="+mj-ea"/>
                <a:cs typeface="+mj-cs"/>
              </a:rPr>
              <a:t>copyright, </a:t>
            </a:r>
            <a:r>
              <a:rPr lang="en-GB" sz="3600" spc="-60" dirty="0">
                <a:solidFill>
                  <a:schemeClr val="tx2"/>
                </a:solidFill>
                <a:ea typeface="+mj-ea"/>
                <a:cs typeface="+mj-cs"/>
              </a:rPr>
              <a:t>it must </a:t>
            </a:r>
            <a:r>
              <a:rPr lang="en-GB" sz="3600" spc="-60" dirty="0" smtClean="0">
                <a:solidFill>
                  <a:schemeClr val="tx2"/>
                </a:solidFill>
                <a:ea typeface="+mj-ea"/>
                <a:cs typeface="+mj-cs"/>
              </a:rPr>
              <a:t>be original (i.e., not copied from something else), ‘fixed</a:t>
            </a:r>
            <a:r>
              <a:rPr lang="en-GB" sz="3600" spc="-60" dirty="0" smtClean="0">
                <a:solidFill>
                  <a:schemeClr val="tx2"/>
                </a:solidFill>
                <a:ea typeface="+mj-ea"/>
                <a:cs typeface="+mj-cs"/>
              </a:rPr>
              <a:t>’, </a:t>
            </a:r>
            <a:r>
              <a:rPr lang="en-GB" sz="3600" spc="-60" dirty="0" smtClean="0">
                <a:solidFill>
                  <a:schemeClr val="tx2"/>
                </a:solidFill>
                <a:ea typeface="+mj-ea"/>
                <a:cs typeface="+mj-cs"/>
              </a:rPr>
              <a:t>and show some minimum skill/judgement by the creator(s).</a:t>
            </a:r>
            <a:endParaRPr lang="en-US" sz="3600" spc="-60" dirty="0">
              <a:solidFill>
                <a:schemeClr val="tx2"/>
              </a:solidFill>
              <a:ea typeface="+mj-ea"/>
              <a:cs typeface="+mj-cs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443" y="152718"/>
            <a:ext cx="1083514" cy="14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817058" cy="1389479"/>
          </a:xfrm>
        </p:spPr>
        <p:txBody>
          <a:bodyPr>
            <a:normAutofit/>
          </a:bodyPr>
          <a:lstStyle/>
          <a:p>
            <a:r>
              <a:rPr lang="en-GB" dirty="0" smtClean="0"/>
              <a:t>Why consider types of</a:t>
            </a:r>
            <a:br>
              <a:rPr lang="en-GB" dirty="0" smtClean="0"/>
            </a:br>
            <a:r>
              <a:rPr lang="en-GB" dirty="0" smtClean="0"/>
              <a:t>Copyright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274" y="2007765"/>
            <a:ext cx="7624149" cy="4373563"/>
          </a:xfrm>
        </p:spPr>
        <p:txBody>
          <a:bodyPr>
            <a:normAutofit lnSpcReduction="10000"/>
          </a:bodyPr>
          <a:lstStyle/>
          <a:p>
            <a:pPr marL="571500" indent="-571500">
              <a:buBlip>
                <a:blip r:embed="rId3"/>
              </a:buBlip>
            </a:pPr>
            <a:r>
              <a:rPr lang="en-GB" sz="3600" dirty="0" smtClean="0"/>
              <a:t>Different durations</a:t>
            </a:r>
          </a:p>
          <a:p>
            <a:pPr marL="571500" indent="-571500">
              <a:buBlip>
                <a:blip r:embed="rId3"/>
              </a:buBlip>
            </a:pPr>
            <a:r>
              <a:rPr lang="en-GB" sz="3600" dirty="0" smtClean="0"/>
              <a:t>Some differences in rights</a:t>
            </a:r>
            <a:endParaRPr lang="en-GB" sz="3600" dirty="0"/>
          </a:p>
          <a:p>
            <a:pPr marL="571500" indent="-571500">
              <a:buBlip>
                <a:blip r:embed="rId3"/>
              </a:buBlip>
            </a:pPr>
            <a:r>
              <a:rPr lang="en-GB" sz="3600" dirty="0" smtClean="0"/>
              <a:t>Different owners within mixed media content</a:t>
            </a:r>
            <a:endParaRPr lang="en-GB" sz="3600" dirty="0"/>
          </a:p>
          <a:p>
            <a:pPr marL="571500" indent="-571500">
              <a:buBlip>
                <a:blip r:embed="rId3"/>
              </a:buBlip>
            </a:pPr>
            <a:r>
              <a:rPr lang="en-GB" sz="3600" dirty="0" smtClean="0"/>
              <a:t>Different licences</a:t>
            </a:r>
            <a:endParaRPr lang="en-GB" sz="3600" dirty="0"/>
          </a:p>
          <a:p>
            <a:pPr marL="571500" indent="-571500">
              <a:buBlip>
                <a:blip r:embed="rId3"/>
              </a:buBlip>
            </a:pPr>
            <a:r>
              <a:rPr lang="en-GB" sz="3600" dirty="0" smtClean="0"/>
              <a:t>Some exceptions are specific to a particular type of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26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380328" cy="1149989"/>
          </a:xfrm>
        </p:spPr>
        <p:txBody>
          <a:bodyPr>
            <a:normAutofit/>
          </a:bodyPr>
          <a:lstStyle/>
          <a:p>
            <a:r>
              <a:rPr lang="en-GB" dirty="0" smtClean="0"/>
              <a:t>Copyright works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334" y="1752600"/>
            <a:ext cx="6152866" cy="4373563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Literary</a:t>
            </a:r>
          </a:p>
          <a:p>
            <a:r>
              <a:rPr lang="en-GB" sz="3200" dirty="0" smtClean="0"/>
              <a:t>Artistic</a:t>
            </a:r>
          </a:p>
          <a:p>
            <a:r>
              <a:rPr lang="en-GB" sz="3200" dirty="0" smtClean="0"/>
              <a:t>Musical</a:t>
            </a:r>
          </a:p>
          <a:p>
            <a:r>
              <a:rPr lang="en-GB" sz="3200" dirty="0" smtClean="0"/>
              <a:t>Dramatic</a:t>
            </a:r>
          </a:p>
          <a:p>
            <a:r>
              <a:rPr lang="en-GB" sz="3200" dirty="0" smtClean="0"/>
              <a:t>Broadcast</a:t>
            </a:r>
          </a:p>
          <a:p>
            <a:r>
              <a:rPr lang="en-GB" sz="3200" dirty="0" smtClean="0"/>
              <a:t>Sound Recording</a:t>
            </a:r>
          </a:p>
          <a:p>
            <a:r>
              <a:rPr lang="en-GB" sz="3200" dirty="0" smtClean="0"/>
              <a:t>Film</a:t>
            </a:r>
          </a:p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1750918"/>
            <a:ext cx="682388" cy="61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29" y="2388473"/>
            <a:ext cx="663033" cy="50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292" name="Picture 4" descr="treble clefs by zeimusu - Three hand drawn treble clef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04" y="2955541"/>
            <a:ext cx="192750" cy="53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rama-masks-300x238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85" y="3590286"/>
            <a:ext cx="68738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294" name="Picture 6" descr="Antenna and radio waves by johnpwarren - A basic radio broadcast symb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22" y="4199129"/>
            <a:ext cx="498774" cy="52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tom-microphone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27" y="4722127"/>
            <a:ext cx="1714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296" name="Picture 8" descr="Reel of Film by rocke86 - Simple film reel used in old movie projectors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7" t="-2872" r="-2094" b="267"/>
          <a:stretch>
            <a:fillRect/>
          </a:stretch>
        </p:blipFill>
        <p:spPr bwMode="auto">
          <a:xfrm>
            <a:off x="1117316" y="5348815"/>
            <a:ext cx="674138" cy="6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2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11996" cy="1149989"/>
          </a:xfrm>
        </p:spPr>
        <p:txBody>
          <a:bodyPr>
            <a:normAutofit/>
          </a:bodyPr>
          <a:lstStyle/>
          <a:p>
            <a:r>
              <a:rPr lang="en-GB" dirty="0" smtClean="0"/>
              <a:t>Copyright works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052" y="1752600"/>
            <a:ext cx="5948148" cy="4373563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Typography</a:t>
            </a:r>
          </a:p>
          <a:p>
            <a:r>
              <a:rPr lang="en-GB" sz="3600" dirty="0"/>
              <a:t>Public Domain</a:t>
            </a:r>
          </a:p>
          <a:p>
            <a:r>
              <a:rPr lang="en-GB" sz="3600" dirty="0" smtClean="0"/>
              <a:t>Database</a:t>
            </a:r>
            <a:endParaRPr lang="en-GB" sz="3600" dirty="0"/>
          </a:p>
          <a:p>
            <a:r>
              <a:rPr lang="en-GB" sz="3600" dirty="0"/>
              <a:t>Moral Rights</a:t>
            </a:r>
          </a:p>
          <a:p>
            <a:r>
              <a:rPr lang="en-GB" sz="3600" dirty="0"/>
              <a:t>Performance</a:t>
            </a:r>
          </a:p>
          <a:p>
            <a:r>
              <a:rPr lang="en-GB" sz="3600" dirty="0"/>
              <a:t>Non-Qualifying</a:t>
            </a:r>
          </a:p>
          <a:p>
            <a:endParaRPr lang="en-GB" dirty="0"/>
          </a:p>
        </p:txBody>
      </p:sp>
      <p:pic>
        <p:nvPicPr>
          <p:cNvPr id="13314" name="Picture 2" descr="ligatures-A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48" y="1780513"/>
            <a:ext cx="520333" cy="41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315" name="Picture 3" descr="Sign, Symbol, Icon, Copyright-Free, Copyright, C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57" y="2357248"/>
            <a:ext cx="629740" cy="6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ericlemerdy-Database-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03" y="3109817"/>
            <a:ext cx="432923" cy="6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317" name="Picture 5" descr="liftarn-Adult-and-child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72" y="3795925"/>
            <a:ext cx="520467" cy="53541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318" name="Picture 6" descr="karaoke-logo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10" y="4454171"/>
            <a:ext cx="551789" cy="55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319" name="Picture 7" descr="Antother idea icon by ousia - Idea pictogram/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75" y="5110187"/>
            <a:ext cx="673057" cy="6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6978" y="3027929"/>
            <a:ext cx="6295787" cy="286790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663608" y="4665375"/>
            <a:ext cx="1528762" cy="1219200"/>
            <a:chOff x="112198833" y="108598289"/>
            <a:chExt cx="1693399" cy="1397189"/>
          </a:xfrm>
        </p:grpSpPr>
        <p:sp>
          <p:nvSpPr>
            <p:cNvPr id="6" name="Diagonal Stripe 22"/>
            <p:cNvSpPr>
              <a:spLocks/>
            </p:cNvSpPr>
            <p:nvPr/>
          </p:nvSpPr>
          <p:spPr bwMode="auto">
            <a:xfrm rot="10800000">
              <a:off x="112198833" y="108598289"/>
              <a:ext cx="1516607" cy="1397189"/>
            </a:xfrm>
            <a:custGeom>
              <a:avLst/>
              <a:gdLst>
                <a:gd name="T0" fmla="*/ 0 w 1257300"/>
                <a:gd name="T1" fmla="*/ 514350 h 1028700"/>
                <a:gd name="T2" fmla="*/ 628650 w 1257300"/>
                <a:gd name="T3" fmla="*/ 0 h 1028700"/>
                <a:gd name="T4" fmla="*/ 1257300 w 1257300"/>
                <a:gd name="T5" fmla="*/ 0 h 1028700"/>
                <a:gd name="T6" fmla="*/ 0 w 1257300"/>
                <a:gd name="T7" fmla="*/ 1028700 h 1028700"/>
                <a:gd name="T8" fmla="*/ 0 w 1257300"/>
                <a:gd name="T9" fmla="*/ 514350 h 10287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1028700">
                  <a:moveTo>
                    <a:pt x="0" y="514350"/>
                  </a:moveTo>
                  <a:lnTo>
                    <a:pt x="628650" y="0"/>
                  </a:lnTo>
                  <a:lnTo>
                    <a:pt x="1257300" y="0"/>
                  </a:lnTo>
                  <a:lnTo>
                    <a:pt x="0" y="10287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rgbClr val="C09A00"/>
            </a:solidFill>
            <a:ln w="9525" cap="flat" cmpd="sng" algn="ctr">
              <a:solidFill>
                <a:srgbClr val="8066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 rot="-2628951">
              <a:off x="112511661" y="109281419"/>
              <a:ext cx="1380571" cy="39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Work related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6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These are the acts that are restricted to the copyright owner only</a:t>
            </a:r>
          </a:p>
          <a:p>
            <a:r>
              <a:rPr lang="en-US" sz="2400" dirty="0" smtClean="0"/>
              <a:t>If someone carries out a restricted act without the permission of the copyright owner (e.g., a licence, to be </a:t>
            </a:r>
            <a:r>
              <a:rPr lang="en-US" sz="2400" dirty="0" smtClean="0"/>
              <a:t>covered in more detail </a:t>
            </a:r>
            <a:r>
              <a:rPr lang="en-US" sz="2400" dirty="0" smtClean="0"/>
              <a:t>later), or as permitted in law (I cover exceptions later), they are said to have INFRINGED the copyright</a:t>
            </a:r>
          </a:p>
          <a:p>
            <a:r>
              <a:rPr lang="en-US" sz="2400" dirty="0" smtClean="0"/>
              <a:t>The copyright owner can then sue for damages in a civil court case; in </a:t>
            </a:r>
            <a:r>
              <a:rPr lang="en-US" sz="2400" dirty="0" smtClean="0"/>
              <a:t>a few</a:t>
            </a:r>
            <a:r>
              <a:rPr lang="en-US" sz="2400" dirty="0" smtClean="0"/>
              <a:t> </a:t>
            </a:r>
            <a:r>
              <a:rPr lang="en-US" sz="2400" dirty="0" smtClean="0"/>
              <a:t>circumstances, infringement can lead to criminal </a:t>
            </a:r>
            <a:r>
              <a:rPr lang="en-US" sz="2400" dirty="0" smtClean="0"/>
              <a:t>penalties</a:t>
            </a:r>
          </a:p>
          <a:p>
            <a:r>
              <a:rPr lang="en-US" sz="2400" dirty="0" smtClean="0"/>
              <a:t>NB The terms “piracy”, and “theft” are often used.  The former is </a:t>
            </a:r>
            <a:r>
              <a:rPr lang="en-US" sz="2400" dirty="0" err="1" smtClean="0"/>
              <a:t>perjorative</a:t>
            </a:r>
            <a:r>
              <a:rPr lang="en-US" sz="2400" dirty="0" smtClean="0"/>
              <a:t> but is in common parlance for large-scale infringement.  The latter is inaccurate in law and should be avoided!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1|0.1|0.1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7|5.6|12.6|15.8|20.6|3.9|13.2|4.9|8.8|36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2|0.2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5|0.5|0.5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|0.2|0.2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4.5|4.2|3.2|4.9|1.5|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1|0.1|0.2|0.2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4|18.8|14.5|4|2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2|33.2|9.9|4.9|4.7|45.8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0.7|6.6|8.2|7.7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6.9|2.2|2.7|9.4|1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8.1|7.6|7.2|32.7|35.4|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2965</TotalTime>
  <Words>2218</Words>
  <Application>Microsoft Macintosh PowerPoint</Application>
  <PresentationFormat>On-screen Show (4:3)</PresentationFormat>
  <Paragraphs>265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Essential</vt:lpstr>
      <vt:lpstr>PowerPoint Presentation</vt:lpstr>
      <vt:lpstr>REMINDER OF THE BASICS</vt:lpstr>
      <vt:lpstr>WHO IS THE OWNER?</vt:lpstr>
      <vt:lpstr>OWNERSHIP, ASSIGNMENT, LICENCES</vt:lpstr>
      <vt:lpstr>What is copyright?</vt:lpstr>
      <vt:lpstr>Why consider types of Copyright work?</vt:lpstr>
      <vt:lpstr>Copyright works (1)</vt:lpstr>
      <vt:lpstr>Copyright works (2)</vt:lpstr>
      <vt:lpstr>RESTRICTED ACTS</vt:lpstr>
      <vt:lpstr>Copyright usages – RESTRICTED ACTS</vt:lpstr>
      <vt:lpstr>THE ‘PUBLIC”</vt:lpstr>
      <vt:lpstr>WHAT IS A LICENCE?</vt:lpstr>
      <vt:lpstr>Why consider types of Copyright licence?</vt:lpstr>
      <vt:lpstr>Copyright licences (1)</vt:lpstr>
      <vt:lpstr>Copyright licences (2)</vt:lpstr>
      <vt:lpstr>exceptions</vt:lpstr>
      <vt:lpstr>Fair dealing</vt:lpstr>
      <vt:lpstr>Research and Private Study – S.29</vt:lpstr>
      <vt:lpstr>Text and Data Mining – S.29A</vt:lpstr>
      <vt:lpstr>Quotation (Criticism and Review) – S.30</vt:lpstr>
      <vt:lpstr>Copying for disabled users – S.31 A &amp; B</vt:lpstr>
      <vt:lpstr>Illustration for instruction – S.32</vt:lpstr>
      <vt:lpstr>Recording of Broadcasts – S.35</vt:lpstr>
      <vt:lpstr>Educational Copying and Use of published Extracts - S.36</vt:lpstr>
      <vt:lpstr>Making Works Available on Dedicated Terminals – S.40B</vt:lpstr>
      <vt:lpstr>Library Copying for  Other Libraries – S.41</vt:lpstr>
      <vt:lpstr>Preservation – S.42</vt:lpstr>
      <vt:lpstr>Library Copying for Patrons – S.42A</vt:lpstr>
      <vt:lpstr>Library Copying of Unpublished Works – S.43</vt:lpstr>
      <vt:lpstr>Orphan works Exception</vt:lpstr>
      <vt:lpstr>Orphan Works</vt:lpstr>
      <vt:lpstr>Credits</vt:lpstr>
      <vt:lpstr>TIME FOR Q &amp; A?</vt:lpstr>
    </vt:vector>
  </TitlesOfParts>
  <Company>London School of Economics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Secker</dc:creator>
  <cp:lastModifiedBy>Charles Oppenheim</cp:lastModifiedBy>
  <cp:revision>214</cp:revision>
  <dcterms:created xsi:type="dcterms:W3CDTF">2016-04-06T10:28:41Z</dcterms:created>
  <dcterms:modified xsi:type="dcterms:W3CDTF">2016-06-07T11:25:07Z</dcterms:modified>
</cp:coreProperties>
</file>