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1" r:id="rId3"/>
    <p:sldId id="262" r:id="rId4"/>
    <p:sldId id="263" r:id="rId5"/>
    <p:sldId id="258" r:id="rId6"/>
    <p:sldId id="260" r:id="rId7"/>
    <p:sldId id="259" r:id="rId8"/>
    <p:sldId id="264" r:id="rId9"/>
    <p:sldId id="266" r:id="rId10"/>
    <p:sldId id="265" r:id="rId11"/>
    <p:sldId id="269" r:id="rId12"/>
    <p:sldId id="271" r:id="rId13"/>
    <p:sldId id="273" r:id="rId14"/>
    <p:sldId id="267" r:id="rId15"/>
    <p:sldId id="268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solidFill>
            <a:schemeClr val="accent1"/>
          </a:solidFill>
        </a:ln>
      </c:spPr>
    </c:sideWall>
    <c:backWall>
      <c:thickness val="0"/>
      <c:spPr>
        <a:ln>
          <a:solidFill>
            <a:schemeClr val="accent1"/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Communication % out of 100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Sheet1!$A$2:$A$6</c:f>
              <c:strCache>
                <c:ptCount val="5"/>
                <c:pt idx="0">
                  <c:v>Very unsatisfied</c:v>
                </c:pt>
                <c:pt idx="1">
                  <c:v>Unsatisfied</c:v>
                </c:pt>
                <c:pt idx="2">
                  <c:v>Neutral</c:v>
                </c:pt>
                <c:pt idx="3">
                  <c:v>Satisfied</c:v>
                </c:pt>
                <c:pt idx="4">
                  <c:v>Very satisfied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3.8</c:v>
                </c:pt>
                <c:pt idx="1">
                  <c:v>7.7</c:v>
                </c:pt>
                <c:pt idx="2">
                  <c:v>34.6</c:v>
                </c:pt>
                <c:pt idx="3">
                  <c:v>26.9</c:v>
                </c:pt>
                <c:pt idx="4">
                  <c:v>26.9</c:v>
                </c:pt>
              </c:numCache>
            </c:numRef>
          </c:val>
          <c:shape val="pyramid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12104960"/>
        <c:axId val="112106496"/>
        <c:axId val="0"/>
      </c:bar3DChart>
      <c:catAx>
        <c:axId val="112104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12106496"/>
        <c:crosses val="autoZero"/>
        <c:auto val="1"/>
        <c:lblAlgn val="ctr"/>
        <c:lblOffset val="100"/>
        <c:noMultiLvlLbl val="0"/>
      </c:catAx>
      <c:valAx>
        <c:axId val="112106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104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Training % out of 100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Sheet1!$A$2:$A$6</c:f>
              <c:strCache>
                <c:ptCount val="5"/>
                <c:pt idx="0">
                  <c:v>No</c:v>
                </c:pt>
                <c:pt idx="1">
                  <c:v>Not really</c:v>
                </c:pt>
                <c:pt idx="2">
                  <c:v>Neutral</c:v>
                </c:pt>
                <c:pt idx="3">
                  <c:v>Mostly</c:v>
                </c:pt>
                <c:pt idx="4">
                  <c:v>Yes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3.6</c:v>
                </c:pt>
                <c:pt idx="1">
                  <c:v>39.299999999999997</c:v>
                </c:pt>
                <c:pt idx="2">
                  <c:v>17.899999999999999</c:v>
                </c:pt>
                <c:pt idx="3">
                  <c:v>17.899999999999999</c:v>
                </c:pt>
                <c:pt idx="4">
                  <c:v>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48685952"/>
        <c:axId val="148687488"/>
        <c:axId val="0"/>
      </c:bar3DChart>
      <c:catAx>
        <c:axId val="148685952"/>
        <c:scaling>
          <c:orientation val="minMax"/>
        </c:scaling>
        <c:delete val="0"/>
        <c:axPos val="b"/>
        <c:majorTickMark val="out"/>
        <c:minorTickMark val="none"/>
        <c:tickLblPos val="nextTo"/>
        <c:crossAx val="148687488"/>
        <c:crosses val="autoZero"/>
        <c:auto val="1"/>
        <c:lblAlgn val="ctr"/>
        <c:lblOffset val="100"/>
        <c:noMultiLvlLbl val="0"/>
      </c:catAx>
      <c:valAx>
        <c:axId val="148687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685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624368827932975"/>
          <c:y val="1.959658803342838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Implementation % out of 100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cat>
            <c:strRef>
              <c:f>Sheet1!$A$2:$A$6</c:f>
              <c:strCache>
                <c:ptCount val="5"/>
                <c:pt idx="0">
                  <c:v>A lot</c:v>
                </c:pt>
                <c:pt idx="1">
                  <c:v>Some</c:v>
                </c:pt>
                <c:pt idx="2">
                  <c:v>Neutral</c:v>
                </c:pt>
                <c:pt idx="3">
                  <c:v>Minimal</c:v>
                </c:pt>
                <c:pt idx="4">
                  <c:v>None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21.4</c:v>
                </c:pt>
                <c:pt idx="1">
                  <c:v>39.299999999999997</c:v>
                </c:pt>
                <c:pt idx="2">
                  <c:v>7.1</c:v>
                </c:pt>
                <c:pt idx="3">
                  <c:v>21.4</c:v>
                </c:pt>
                <c:pt idx="4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3801472"/>
        <c:axId val="113836416"/>
        <c:axId val="0"/>
      </c:bar3DChart>
      <c:catAx>
        <c:axId val="113801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13836416"/>
        <c:crosses val="autoZero"/>
        <c:auto val="1"/>
        <c:lblAlgn val="ctr"/>
        <c:lblOffset val="100"/>
        <c:noMultiLvlLbl val="0"/>
      </c:catAx>
      <c:valAx>
        <c:axId val="113836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801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Support </a:t>
            </a:r>
            <a:r>
              <a:rPr lang="en-US" baseline="0"/>
              <a:t> % out of 100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Sheet1!$A$2:$A$6</c:f>
              <c:strCache>
                <c:ptCount val="5"/>
                <c:pt idx="0">
                  <c:v>No</c:v>
                </c:pt>
                <c:pt idx="1">
                  <c:v>Not really</c:v>
                </c:pt>
                <c:pt idx="2">
                  <c:v>Neutral</c:v>
                </c:pt>
                <c:pt idx="3">
                  <c:v>Mostly</c:v>
                </c:pt>
                <c:pt idx="4">
                  <c:v>Yes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7.1</c:v>
                </c:pt>
                <c:pt idx="1">
                  <c:v>17.899999999999999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3777664"/>
        <c:axId val="113783552"/>
        <c:axId val="0"/>
      </c:bar3DChart>
      <c:catAx>
        <c:axId val="113777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13783552"/>
        <c:crosses val="autoZero"/>
        <c:auto val="1"/>
        <c:lblAlgn val="ctr"/>
        <c:lblOffset val="100"/>
        <c:noMultiLvlLbl val="0"/>
      </c:catAx>
      <c:valAx>
        <c:axId val="113783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777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8E703-56E2-4F75-BC07-FEA0DAEB35FD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4DDB4-7749-4ABF-B863-D8D6BA562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27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DDB4-7749-4ABF-B863-D8D6BA562E7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294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DDB4-7749-4ABF-B863-D8D6BA562E7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24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DDB4-7749-4ABF-B863-D8D6BA562E7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017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DDB4-7749-4ABF-B863-D8D6BA562E7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08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DDB4-7749-4ABF-B863-D8D6BA562E7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132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DDB4-7749-4ABF-B863-D8D6BA562E7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941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DDB4-7749-4ABF-B863-D8D6BA562E7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16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DDB4-7749-4ABF-B863-D8D6BA562E7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82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DDB4-7749-4ABF-B863-D8D6BA562E7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34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DDB4-7749-4ABF-B863-D8D6BA562E7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510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DDB4-7749-4ABF-B863-D8D6BA562E7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392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DDB4-7749-4ABF-B863-D8D6BA562E7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207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DDB4-7749-4ABF-B863-D8D6BA562E7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3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DDB4-7749-4ABF-B863-D8D6BA562E7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DDB4-7749-4ABF-B863-D8D6BA562E7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88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4F5F-E458-406A-82E9-53981FC7E060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3E893E-6AF7-41B7-981E-7ADBEF91ACE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4F5F-E458-406A-82E9-53981FC7E060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893E-6AF7-41B7-981E-7ADBEF91AC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4F5F-E458-406A-82E9-53981FC7E060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893E-6AF7-41B7-981E-7ADBEF91AC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4F5F-E458-406A-82E9-53981FC7E060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893E-6AF7-41B7-981E-7ADBEF91AC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4F5F-E458-406A-82E9-53981FC7E060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893E-6AF7-41B7-981E-7ADBEF91ACE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4F5F-E458-406A-82E9-53981FC7E060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893E-6AF7-41B7-981E-7ADBEF91ACE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4F5F-E458-406A-82E9-53981FC7E060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893E-6AF7-41B7-981E-7ADBEF91ACE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4F5F-E458-406A-82E9-53981FC7E060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893E-6AF7-41B7-981E-7ADBEF91AC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4F5F-E458-406A-82E9-53981FC7E060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893E-6AF7-41B7-981E-7ADBEF91AC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4F5F-E458-406A-82E9-53981FC7E060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893E-6AF7-41B7-981E-7ADBEF91AC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4F5F-E458-406A-82E9-53981FC7E060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893E-6AF7-41B7-981E-7ADBEF91AC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7094F5F-E458-406A-82E9-53981FC7E060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73E893E-6AF7-41B7-981E-7ADBEF91ACE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iphy.com/gifs/car-rain-tornado-ZqgGe7u1bGzKg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iphy.com/gifs/new-york-mountains-52Ywm818WNeuI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568952" cy="2664296"/>
          </a:xfrm>
          <a:gradFill>
            <a:gsLst>
              <a:gs pos="50000">
                <a:schemeClr val="bg1">
                  <a:tint val="80000"/>
                  <a:satMod val="25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dirty="0">
                <a:effectLst/>
                <a:latin typeface="+mj-lt"/>
              </a:rPr>
              <a:t>Radical transitions: staff perspectives of changing systems in the Academic Library</a:t>
            </a:r>
            <a:br>
              <a:rPr lang="en-US" sz="3600" dirty="0">
                <a:effectLst/>
                <a:latin typeface="+mj-lt"/>
              </a:rPr>
            </a:br>
            <a:endParaRPr lang="en-GB" sz="36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77072"/>
            <a:ext cx="7848872" cy="1008112"/>
          </a:xfrm>
          <a:gradFill>
            <a:gsLst>
              <a:gs pos="50000">
                <a:schemeClr val="bg1">
                  <a:tint val="80000"/>
                  <a:satMod val="25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Dr.</a:t>
            </a:r>
            <a:r>
              <a:rPr lang="en-GB" dirty="0" smtClean="0"/>
              <a:t> Cleo Cameron </a:t>
            </a:r>
          </a:p>
          <a:p>
            <a:r>
              <a:rPr lang="en-GB" dirty="0" smtClean="0"/>
              <a:t> Library and </a:t>
            </a:r>
            <a:r>
              <a:rPr lang="en-GB" dirty="0"/>
              <a:t>L</a:t>
            </a:r>
            <a:r>
              <a:rPr lang="en-GB" dirty="0" smtClean="0"/>
              <a:t>earning Services</a:t>
            </a:r>
          </a:p>
          <a:p>
            <a:r>
              <a:rPr lang="en-GB" dirty="0" smtClean="0"/>
              <a:t>The University of Northampton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10312"/>
            <a:ext cx="1801368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92088"/>
          </a:xfrm>
          <a:gradFill>
            <a:gsLst>
              <a:gs pos="0">
                <a:schemeClr val="bg1"/>
              </a:gs>
              <a:gs pos="53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sz="4400" dirty="0" smtClean="0">
                <a:latin typeface="+mj-lt"/>
              </a:rPr>
              <a:t>Preliminary Findings</a:t>
            </a:r>
            <a:endParaRPr lang="en-GB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373616" cy="5112568"/>
          </a:xfrm>
          <a:gradFill>
            <a:gsLst>
              <a:gs pos="0">
                <a:schemeClr val="bg1"/>
              </a:gs>
              <a:gs pos="53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“I was mostly satisfied, understanding the change was a monumental task”</a:t>
            </a:r>
          </a:p>
          <a:p>
            <a:pPr marL="0" indent="0">
              <a:buNone/>
            </a:pPr>
            <a:r>
              <a:rPr lang="en-GB" sz="1800" dirty="0" smtClean="0"/>
              <a:t>“They didn’t…fully explain things…lots of information was given too late”</a:t>
            </a:r>
          </a:p>
          <a:p>
            <a:pPr marL="0" indent="0">
              <a:buNone/>
            </a:pPr>
            <a:r>
              <a:rPr lang="en-GB" sz="1800" dirty="0" smtClean="0"/>
              <a:t>“Perhaps offer group training sessions…not to just rely on email as a form of communication”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01" y="93378"/>
            <a:ext cx="1801368" cy="420624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54877595"/>
              </p:ext>
            </p:extLst>
          </p:nvPr>
        </p:nvGraphicFramePr>
        <p:xfrm>
          <a:off x="1475656" y="3140968"/>
          <a:ext cx="633670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87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498112" cy="5904954"/>
          </a:xfrm>
          <a:gradFill>
            <a:gsLst>
              <a:gs pos="0">
                <a:schemeClr val="bg1"/>
              </a:gs>
              <a:gs pos="53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“The training videos were awful and passive”</a:t>
            </a:r>
          </a:p>
          <a:p>
            <a:pPr marL="0" indent="0">
              <a:buNone/>
            </a:pPr>
            <a:r>
              <a:rPr lang="en-GB" sz="2000" dirty="0" smtClean="0"/>
              <a:t>“More training relevant to my role rather than general overview would have been more beneficial”</a:t>
            </a:r>
          </a:p>
          <a:p>
            <a:pPr marL="0" indent="0">
              <a:buNone/>
            </a:pPr>
            <a:r>
              <a:rPr lang="en-GB" sz="2000" dirty="0" smtClean="0"/>
              <a:t>“In some ways it was perhaps better to learn by actually doing and just finding out what to do in certain situations”</a:t>
            </a:r>
            <a:endParaRPr lang="en-GB" sz="20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08153300"/>
              </p:ext>
            </p:extLst>
          </p:nvPr>
        </p:nvGraphicFramePr>
        <p:xfrm>
          <a:off x="1547664" y="2636912"/>
          <a:ext cx="61344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32251"/>
            <a:ext cx="1801368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7994" y="715536"/>
            <a:ext cx="8075240" cy="6025832"/>
          </a:xfrm>
          <a:prstGeom prst="rect">
            <a:avLst/>
          </a:prstGeom>
          <a:gradFill>
            <a:gsLst>
              <a:gs pos="0">
                <a:schemeClr val="bg1"/>
              </a:gs>
              <a:gs pos="53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dirty="0" smtClean="0"/>
              <a:t>“Everything took twice as long to do…there were unforeseen problems </a:t>
            </a:r>
            <a:r>
              <a:rPr lang="en-GB" sz="1800" dirty="0" err="1" smtClean="0"/>
              <a:t>ie</a:t>
            </a:r>
            <a:r>
              <a:rPr lang="en-GB" sz="1800" dirty="0" smtClean="0"/>
              <a:t> duplicate barcodes”</a:t>
            </a:r>
          </a:p>
          <a:p>
            <a:pPr marL="0" indent="0">
              <a:buFont typeface="Arial" pitchFamily="34" charset="0"/>
              <a:buNone/>
            </a:pPr>
            <a:r>
              <a:rPr lang="en-GB" sz="1800" dirty="0" smtClean="0"/>
              <a:t>“New LMS language”</a:t>
            </a:r>
          </a:p>
          <a:p>
            <a:pPr marL="0" indent="0">
              <a:buFont typeface="Arial" pitchFamily="34" charset="0"/>
              <a:buNone/>
            </a:pPr>
            <a:r>
              <a:rPr lang="en-GB" sz="1800" dirty="0" smtClean="0"/>
              <a:t>“Holds book issue and returns were somewhat chaotic”</a:t>
            </a:r>
          </a:p>
          <a:p>
            <a:pPr marL="0" indent="0">
              <a:buFont typeface="Arial" pitchFamily="34" charset="0"/>
              <a:buNone/>
            </a:pPr>
            <a:r>
              <a:rPr lang="en-GB" sz="1800" dirty="0" smtClean="0"/>
              <a:t>“Transition from point of view of the student was good as they probably did not notice any changes”</a:t>
            </a:r>
            <a:endParaRPr lang="en-GB" sz="20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93438885"/>
              </p:ext>
            </p:extLst>
          </p:nvPr>
        </p:nvGraphicFramePr>
        <p:xfrm>
          <a:off x="1501258" y="2636912"/>
          <a:ext cx="640871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01" y="93378"/>
            <a:ext cx="1801368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345" y="479571"/>
            <a:ext cx="8522966" cy="6192688"/>
          </a:xfrm>
          <a:gradFill>
            <a:gsLst>
              <a:gs pos="0">
                <a:schemeClr val="bg1"/>
              </a:gs>
              <a:gs pos="53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“Problems were very time consuming and not always within our control…the internal support was really good”</a:t>
            </a:r>
          </a:p>
          <a:p>
            <a:pPr marL="0" indent="0">
              <a:buNone/>
            </a:pPr>
            <a:r>
              <a:rPr lang="en-GB" sz="1800" dirty="0" smtClean="0"/>
              <a:t>“Support has been good, any issues passed to supervisors generally get answers back quickly”</a:t>
            </a:r>
          </a:p>
          <a:p>
            <a:pPr marL="0" indent="0">
              <a:buNone/>
            </a:pPr>
            <a:r>
              <a:rPr lang="en-GB" sz="1800" dirty="0" smtClean="0"/>
              <a:t>“General lack of communication and vagueness suggests serious lack of support…supervisors have tried hard…must have been very difficult for them”</a:t>
            </a:r>
          </a:p>
          <a:p>
            <a:pPr marL="0" indent="0">
              <a:buNone/>
            </a:pPr>
            <a:r>
              <a:rPr lang="en-GB" sz="1800" dirty="0" smtClean="0"/>
              <a:t>The systems team have been superb”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01" y="41500"/>
            <a:ext cx="1801368" cy="4206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378"/>
          </a:xfrm>
        </p:spPr>
        <p:txBody>
          <a:bodyPr/>
          <a:lstStyle/>
          <a:p>
            <a:endParaRPr lang="en-GB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87446492"/>
              </p:ext>
            </p:extLst>
          </p:nvPr>
        </p:nvGraphicFramePr>
        <p:xfrm>
          <a:off x="1403647" y="2996952"/>
          <a:ext cx="6480721" cy="35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62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  <a:gradFill>
            <a:gsLst>
              <a:gs pos="0">
                <a:schemeClr val="bg1"/>
              </a:gs>
              <a:gs pos="53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>
                <a:latin typeface="+mj-lt"/>
              </a:rPr>
              <a:t>What next?</a:t>
            </a:r>
            <a:endParaRPr lang="en-GB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gradFill>
            <a:gsLst>
              <a:gs pos="0">
                <a:schemeClr val="bg1"/>
              </a:gs>
              <a:gs pos="53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July/August 2016 </a:t>
            </a:r>
            <a:r>
              <a:rPr lang="en-GB" dirty="0" smtClean="0"/>
              <a:t>– Interviews! Good response from survey respondents.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>
                <a:solidFill>
                  <a:schemeClr val="tx2"/>
                </a:solidFill>
              </a:rPr>
              <a:t>September/November  2016 </a:t>
            </a:r>
            <a:r>
              <a:rPr lang="en-GB" dirty="0" smtClean="0"/>
              <a:t>– Transcription and final analyses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tx2"/>
                </a:solidFill>
              </a:rPr>
              <a:t>End of November 2016 </a:t>
            </a:r>
            <a:r>
              <a:rPr lang="en-GB" dirty="0" smtClean="0"/>
              <a:t>- Report to the Executive Committee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>
                <a:solidFill>
                  <a:schemeClr val="tx2"/>
                </a:solidFill>
              </a:rPr>
              <a:t>March 2017</a:t>
            </a:r>
            <a:r>
              <a:rPr lang="en-GB" dirty="0" smtClean="0"/>
              <a:t>: Article written for publication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tx2"/>
                </a:solidFill>
              </a:rPr>
              <a:t>April 2017 </a:t>
            </a:r>
            <a:r>
              <a:rPr lang="en-GB" dirty="0" smtClean="0"/>
              <a:t>– some sleep and a couple of lie-ins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14" y="131547"/>
            <a:ext cx="1801368" cy="420624"/>
          </a:xfrm>
          <a:prstGeom prst="rect">
            <a:avLst/>
          </a:prstGeom>
        </p:spPr>
      </p:pic>
      <p:pic>
        <p:nvPicPr>
          <p:cNvPr id="3074" name="Picture 2" descr="C:\Users\ccamer\AppData\Local\Microsoft\Windows\Temporary Internet Files\Content.IE5\FKF42BC4\Emoji_u1f634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17232"/>
            <a:ext cx="764704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8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91" y="620688"/>
            <a:ext cx="8229600" cy="672558"/>
          </a:xfrm>
          <a:gradFill>
            <a:gsLst>
              <a:gs pos="0">
                <a:schemeClr val="bg1"/>
              </a:gs>
              <a:gs pos="53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sz="4400" dirty="0" smtClean="0">
                <a:latin typeface="+mj-lt"/>
              </a:rPr>
              <a:t>Any questions?</a:t>
            </a:r>
            <a:endParaRPr lang="en-GB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  <a:gradFill>
            <a:gsLst>
              <a:gs pos="0">
                <a:schemeClr val="bg1"/>
              </a:gs>
              <a:gs pos="53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endParaRPr lang="en-GB" dirty="0"/>
          </a:p>
        </p:txBody>
      </p:sp>
      <p:pic>
        <p:nvPicPr>
          <p:cNvPr id="2050" name="Picture 2" descr="C:\Users\ccamer\AppData\Local\Microsoft\Windows\Temporary Internet Files\Content.IE5\RC5L84QG\large-Emoticons-Question-face-66.6-11146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25461"/>
            <a:ext cx="240225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906" y="80534"/>
            <a:ext cx="1801368" cy="420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448" y="3634404"/>
            <a:ext cx="774035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libri" panose="020F0502020204030204" pitchFamily="34" charset="0"/>
              </a:rPr>
              <a:t>References</a:t>
            </a:r>
          </a:p>
          <a:p>
            <a:r>
              <a:rPr lang="en-GB" sz="1400" dirty="0" smtClean="0">
                <a:latin typeface="Calibri" panose="020F0502020204030204" pitchFamily="34" charset="0"/>
              </a:rPr>
              <a:t>Cullen. K. L. </a:t>
            </a:r>
            <a:r>
              <a:rPr lang="en-GB" sz="1400" i="1" dirty="0" smtClean="0">
                <a:latin typeface="Calibri" panose="020F0502020204030204" pitchFamily="34" charset="0"/>
              </a:rPr>
              <a:t>et al</a:t>
            </a:r>
            <a:r>
              <a:rPr lang="en-GB" sz="1400" dirty="0" smtClean="0">
                <a:latin typeface="Calibri" panose="020F0502020204030204" pitchFamily="34" charset="0"/>
              </a:rPr>
              <a:t>. (2014) Employees adaptability and perceptions of change-related uncertainty: implications for perceived organizational support, job satisfaction and performance. </a:t>
            </a:r>
            <a:r>
              <a:rPr lang="en-GB" sz="1400" i="1" dirty="0" smtClean="0">
                <a:latin typeface="Calibri" panose="020F0502020204030204" pitchFamily="34" charset="0"/>
              </a:rPr>
              <a:t>Journal of Business Psychology, </a:t>
            </a:r>
            <a:r>
              <a:rPr lang="en-GB" sz="1400" dirty="0" smtClean="0">
                <a:latin typeface="Calibri" panose="020F0502020204030204" pitchFamily="34" charset="0"/>
              </a:rPr>
              <a:t>29(2), pp. 269-280.</a:t>
            </a:r>
          </a:p>
          <a:p>
            <a:r>
              <a:rPr lang="en-US" sz="1400" dirty="0" err="1">
                <a:latin typeface="Calibri" panose="020F0502020204030204" pitchFamily="34" charset="0"/>
              </a:rPr>
              <a:t>Ghitulescu</a:t>
            </a:r>
            <a:r>
              <a:rPr lang="en-US" sz="1400" dirty="0">
                <a:latin typeface="Calibri" panose="020F0502020204030204" pitchFamily="34" charset="0"/>
              </a:rPr>
              <a:t>, B.E. (2012) Making change happen: the impact of work context on adaptive and proactive </a:t>
            </a:r>
            <a:r>
              <a:rPr lang="en-US" sz="1400" dirty="0" err="1">
                <a:latin typeface="Calibri" panose="020F0502020204030204" pitchFamily="34" charset="0"/>
              </a:rPr>
              <a:t>behaviours</a:t>
            </a:r>
            <a:r>
              <a:rPr lang="en-US" sz="1400" dirty="0">
                <a:latin typeface="Calibri" panose="020F0502020204030204" pitchFamily="34" charset="0"/>
              </a:rPr>
              <a:t>. </a:t>
            </a:r>
            <a:r>
              <a:rPr lang="en-US" sz="1400" i="1" dirty="0">
                <a:latin typeface="Calibri" panose="020F0502020204030204" pitchFamily="34" charset="0"/>
              </a:rPr>
              <a:t>The Journal of Applied Behavioral Science, </a:t>
            </a:r>
            <a:r>
              <a:rPr lang="en-US" sz="1400" dirty="0">
                <a:latin typeface="Calibri" panose="020F0502020204030204" pitchFamily="34" charset="0"/>
              </a:rPr>
              <a:t>49(2), pp. </a:t>
            </a:r>
            <a:r>
              <a:rPr lang="en-US" sz="1400" dirty="0" smtClean="0">
                <a:latin typeface="Calibri" panose="020F0502020204030204" pitchFamily="34" charset="0"/>
              </a:rPr>
              <a:t>206-245</a:t>
            </a:r>
          </a:p>
          <a:p>
            <a:r>
              <a:rPr lang="en-US" sz="1400" dirty="0" err="1" smtClean="0">
                <a:latin typeface="Calibri" panose="020F0502020204030204" pitchFamily="34" charset="0"/>
              </a:rPr>
              <a:t>Santhidran</a:t>
            </a:r>
            <a:r>
              <a:rPr lang="en-US" sz="1400" dirty="0" smtClean="0">
                <a:latin typeface="Calibri" panose="020F0502020204030204" pitchFamily="34" charset="0"/>
              </a:rPr>
              <a:t>, S., </a:t>
            </a:r>
            <a:r>
              <a:rPr lang="en-US" sz="1400" dirty="0" err="1" smtClean="0">
                <a:latin typeface="Calibri" panose="020F0502020204030204" pitchFamily="34" charset="0"/>
              </a:rPr>
              <a:t>Chandran</a:t>
            </a:r>
            <a:r>
              <a:rPr lang="en-US" sz="1400" dirty="0" smtClean="0">
                <a:latin typeface="Calibri" panose="020F0502020204030204" pitchFamily="34" charset="0"/>
              </a:rPr>
              <a:t>, V.G.R and Borromeo, J. (2013) Enabling organizational change – leadership, commitment to change and the mediating role of change readiness, </a:t>
            </a:r>
            <a:r>
              <a:rPr lang="en-US" sz="1400" i="1" dirty="0" smtClean="0">
                <a:latin typeface="Calibri" panose="020F0502020204030204" pitchFamily="34" charset="0"/>
              </a:rPr>
              <a:t>Journal of Business and </a:t>
            </a:r>
            <a:r>
              <a:rPr lang="en-US" sz="1400" i="1" dirty="0">
                <a:latin typeface="Calibri" panose="020F0502020204030204" pitchFamily="34" charset="0"/>
              </a:rPr>
              <a:t>E</a:t>
            </a:r>
            <a:r>
              <a:rPr lang="en-US" sz="1400" i="1" dirty="0" smtClean="0">
                <a:latin typeface="Calibri" panose="020F0502020204030204" pitchFamily="34" charset="0"/>
              </a:rPr>
              <a:t>conomics Management. </a:t>
            </a:r>
            <a:r>
              <a:rPr lang="en-US" sz="1400" dirty="0" smtClean="0">
                <a:latin typeface="Calibri" panose="020F0502020204030204" pitchFamily="34" charset="0"/>
              </a:rPr>
              <a:t>14(2), pp. 348-363.</a:t>
            </a:r>
            <a:endParaRPr lang="en-US" sz="1400" dirty="0">
              <a:latin typeface="Calibri" panose="020F0502020204030204" pitchFamily="34" charset="0"/>
            </a:endParaRPr>
          </a:p>
          <a:p>
            <a:r>
              <a:rPr lang="en-US" sz="1400" dirty="0" err="1" smtClean="0">
                <a:latin typeface="Calibri" panose="020F0502020204030204" pitchFamily="34" charset="0"/>
              </a:rPr>
              <a:t>Todnem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</a:rPr>
              <a:t>By R., Michel, A and </a:t>
            </a:r>
            <a:r>
              <a:rPr lang="en-US" sz="1400" dirty="0" err="1">
                <a:latin typeface="Calibri" panose="020F0502020204030204" pitchFamily="34" charset="0"/>
              </a:rPr>
              <a:t>Oreg</a:t>
            </a:r>
            <a:r>
              <a:rPr lang="en-US" sz="1400" dirty="0">
                <a:latin typeface="Calibri" panose="020F0502020204030204" pitchFamily="34" charset="0"/>
              </a:rPr>
              <a:t>, S. (2013) Introduction, </a:t>
            </a:r>
          </a:p>
          <a:p>
            <a:r>
              <a:rPr lang="en-US" sz="1400" i="1" dirty="0">
                <a:latin typeface="Calibri" panose="020F0502020204030204" pitchFamily="34" charset="0"/>
              </a:rPr>
              <a:t>The Psychology of Organizational Change: Viewing Change from the Employee’s Perspective. </a:t>
            </a:r>
            <a:r>
              <a:rPr lang="en-US" sz="1400" dirty="0">
                <a:latin typeface="Calibri" panose="020F0502020204030204" pitchFamily="34" charset="0"/>
              </a:rPr>
              <a:t>Cambridge: Cambridge University Press, p. 3</a:t>
            </a:r>
            <a:r>
              <a:rPr lang="en-US" sz="14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sz="1400" dirty="0" err="1" smtClean="0">
                <a:latin typeface="Calibri" panose="020F0502020204030204" pitchFamily="34" charset="0"/>
              </a:rPr>
              <a:t>Vakola</a:t>
            </a:r>
            <a:r>
              <a:rPr lang="en-US" sz="1400" dirty="0" smtClean="0">
                <a:latin typeface="Calibri" panose="020F0502020204030204" pitchFamily="34" charset="0"/>
              </a:rPr>
              <a:t>, M. (2014) What’s in there for me? Individual readiness to change and the perceived impact of organizational change. </a:t>
            </a:r>
            <a:r>
              <a:rPr lang="en-US" sz="1400" i="1" dirty="0" smtClean="0">
                <a:latin typeface="Calibri" panose="020F0502020204030204" pitchFamily="34" charset="0"/>
              </a:rPr>
              <a:t>Leadership &amp; Organizational Development Journal. </a:t>
            </a:r>
            <a:r>
              <a:rPr lang="en-US" sz="1400" dirty="0" smtClean="0">
                <a:latin typeface="Calibri" panose="020F0502020204030204" pitchFamily="34" charset="0"/>
              </a:rPr>
              <a:t>35(3), pp. 195-209. </a:t>
            </a:r>
            <a:endParaRPr lang="en-US" sz="14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937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10" y="692696"/>
            <a:ext cx="4961162" cy="4340212"/>
          </a:xfrm>
        </p:spPr>
      </p:pic>
      <p:sp>
        <p:nvSpPr>
          <p:cNvPr id="7" name="TextBox 6"/>
          <p:cNvSpPr txBox="1"/>
          <p:nvPr/>
        </p:nvSpPr>
        <p:spPr>
          <a:xfrm>
            <a:off x="2995214" y="5248462"/>
            <a:ext cx="2952328" cy="369332"/>
          </a:xfrm>
          <a:prstGeom prst="rect">
            <a:avLst/>
          </a:prstGeom>
          <a:gradFill>
            <a:gsLst>
              <a:gs pos="50000">
                <a:schemeClr val="bg1">
                  <a:tint val="80000"/>
                  <a:satMod val="25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Sturm und </a:t>
            </a:r>
            <a:r>
              <a:rPr lang="en-GB" dirty="0" err="1" smtClean="0"/>
              <a:t>Drang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47538"/>
            <a:ext cx="1801368" cy="4206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6011996"/>
            <a:ext cx="594130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u="sng" dirty="0">
                <a:hlinkClick r:id="rId5"/>
              </a:rPr>
              <a:t>http://giphy.com/gifs/car-rain-tornado-ZqgGe7u1bGzKg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86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-260648"/>
            <a:ext cx="8229600" cy="4571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2509"/>
            <a:ext cx="3778250" cy="53707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7504" y="4365104"/>
            <a:ext cx="2448272" cy="646331"/>
          </a:xfrm>
          <a:prstGeom prst="rect">
            <a:avLst/>
          </a:prstGeom>
          <a:gradFill>
            <a:gsLst>
              <a:gs pos="50000">
                <a:schemeClr val="bg1">
                  <a:tint val="80000"/>
                  <a:satMod val="25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Enlightened </a:t>
            </a:r>
          </a:p>
          <a:p>
            <a:pPr algn="ctr"/>
            <a:r>
              <a:rPr lang="en-GB" dirty="0" smtClean="0"/>
              <a:t>Calm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73" y="152197"/>
            <a:ext cx="1801368" cy="420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6187919"/>
            <a:ext cx="6508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u="sng" dirty="0">
                <a:hlinkClick r:id="rId5"/>
              </a:rPr>
              <a:t>http://giphy.com/gifs/new-york-mountains-52Ywm818WNeuI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73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48872" cy="792088"/>
          </a:xfrm>
          <a:gradFill>
            <a:gsLst>
              <a:gs pos="0">
                <a:schemeClr val="bg1"/>
              </a:gs>
              <a:gs pos="53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latin typeface="+mj-lt"/>
              </a:rPr>
              <a:t>Context</a:t>
            </a:r>
            <a:endParaRPr lang="en-GB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256584"/>
          </a:xfrm>
          <a:gradFill>
            <a:gsLst>
              <a:gs pos="0">
                <a:schemeClr val="bg1"/>
              </a:gs>
              <a:gs pos="53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tx2"/>
                </a:solidFill>
              </a:rPr>
              <a:t>Project drivers</a:t>
            </a:r>
            <a:r>
              <a:rPr lang="en-GB" dirty="0" smtClean="0"/>
              <a:t>: </a:t>
            </a:r>
          </a:p>
          <a:p>
            <a:r>
              <a:rPr lang="en-GB" sz="2000" dirty="0" smtClean="0"/>
              <a:t>Waterside move</a:t>
            </a:r>
          </a:p>
          <a:p>
            <a:r>
              <a:rPr lang="en-GB" sz="2000" dirty="0" smtClean="0"/>
              <a:t>Next generation LMS – cloud based</a:t>
            </a:r>
          </a:p>
          <a:p>
            <a:r>
              <a:rPr lang="en-GB" sz="2000" dirty="0" smtClean="0"/>
              <a:t>Advanced functionality </a:t>
            </a:r>
            <a:r>
              <a:rPr lang="en-GB" sz="2000" dirty="0"/>
              <a:t>	</a:t>
            </a:r>
            <a:r>
              <a:rPr lang="en-GB" dirty="0" smtClean="0"/>
              <a:t>	</a:t>
            </a:r>
          </a:p>
          <a:p>
            <a:pPr lvl="1"/>
            <a:r>
              <a:rPr lang="en-GB" dirty="0" smtClean="0"/>
              <a:t>ERM</a:t>
            </a:r>
          </a:p>
          <a:p>
            <a:pPr lvl="1"/>
            <a:r>
              <a:rPr lang="en-GB" dirty="0" smtClean="0"/>
              <a:t>ANALYTICS</a:t>
            </a:r>
          </a:p>
          <a:p>
            <a:pPr lvl="1"/>
            <a:r>
              <a:rPr lang="en-GB" dirty="0" smtClean="0"/>
              <a:t>WORKFLOWS based on equal facility of physical and electronic</a:t>
            </a:r>
          </a:p>
          <a:p>
            <a:pPr lvl="1"/>
            <a:r>
              <a:rPr lang="en-GB" dirty="0" smtClean="0"/>
              <a:t>DISCOVERY LAYER INTEGRATION – NELSON</a:t>
            </a: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285750" lvl="1"/>
            <a:r>
              <a:rPr lang="en-GB" sz="2000" dirty="0" smtClean="0"/>
              <a:t>Time factor – notice on existing LMS needed to be given July 2014</a:t>
            </a:r>
          </a:p>
          <a:p>
            <a:pPr marL="285750" lvl="1"/>
            <a:r>
              <a:rPr lang="en-GB" sz="2000" dirty="0" smtClean="0"/>
              <a:t>October 2014 - Went </a:t>
            </a:r>
            <a:r>
              <a:rPr lang="en-GB" sz="2000" dirty="0"/>
              <a:t>out for tender </a:t>
            </a:r>
            <a:endParaRPr lang="en-GB" sz="2000" dirty="0" smtClean="0"/>
          </a:p>
          <a:p>
            <a:pPr marL="285750" lvl="1"/>
            <a:r>
              <a:rPr lang="en-GB" sz="2000" dirty="0" smtClean="0"/>
              <a:t>March 2015 - implementation process begins</a:t>
            </a:r>
          </a:p>
          <a:p>
            <a:pPr marL="285750" lvl="1"/>
            <a:r>
              <a:rPr lang="en-GB" sz="2000" dirty="0" smtClean="0"/>
              <a:t>August 2015 - system goes live. </a:t>
            </a:r>
          </a:p>
          <a:p>
            <a:pPr marL="285750" lvl="1"/>
            <a:r>
              <a:rPr lang="en-GB" sz="2000" dirty="0" smtClean="0"/>
              <a:t>Implementation and training = </a:t>
            </a:r>
            <a:r>
              <a:rPr lang="en-GB" sz="2000" b="1" dirty="0" smtClean="0">
                <a:solidFill>
                  <a:schemeClr val="tx2"/>
                </a:solidFill>
              </a:rPr>
              <a:t>5 MONTHS</a:t>
            </a:r>
            <a:r>
              <a:rPr lang="en-GB" sz="2000" dirty="0" smtClean="0"/>
              <a:t>!</a:t>
            </a:r>
          </a:p>
          <a:p>
            <a:pPr marL="285750" lvl="1"/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706" y="83703"/>
            <a:ext cx="1801368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92088"/>
          </a:xfrm>
          <a:gradFill>
            <a:gsLst>
              <a:gs pos="50000">
                <a:schemeClr val="bg1">
                  <a:tint val="80000"/>
                  <a:satMod val="25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sz="4000" dirty="0" smtClean="0">
                <a:latin typeface="+mj-lt"/>
              </a:rPr>
              <a:t>Aims and Objectives</a:t>
            </a:r>
            <a:endParaRPr lang="en-GB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363272" cy="4713387"/>
          </a:xfrm>
          <a:gradFill>
            <a:gsLst>
              <a:gs pos="50000">
                <a:schemeClr val="bg1">
                  <a:tint val="80000"/>
                  <a:satMod val="25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tx2"/>
                </a:solidFill>
              </a:rPr>
              <a:t>Aims</a:t>
            </a:r>
            <a:r>
              <a:rPr lang="en-GB" b="1" dirty="0" smtClean="0"/>
              <a:t>: </a:t>
            </a:r>
          </a:p>
          <a:p>
            <a:r>
              <a:rPr lang="en-GB" dirty="0" smtClean="0"/>
              <a:t>identify </a:t>
            </a:r>
            <a:r>
              <a:rPr lang="en-GB" dirty="0"/>
              <a:t>how significant or radical </a:t>
            </a:r>
            <a:r>
              <a:rPr lang="en-GB" dirty="0" smtClean="0"/>
              <a:t>system change has </a:t>
            </a:r>
            <a:r>
              <a:rPr lang="en-GB" dirty="0"/>
              <a:t>affected </a:t>
            </a:r>
            <a:r>
              <a:rPr lang="en-GB" dirty="0" smtClean="0"/>
              <a:t>the staff </a:t>
            </a:r>
            <a:r>
              <a:rPr lang="en-GB" dirty="0"/>
              <a:t>in LLS </a:t>
            </a:r>
            <a:endParaRPr lang="en-GB" dirty="0" smtClean="0"/>
          </a:p>
          <a:p>
            <a:r>
              <a:rPr lang="en-GB" dirty="0" smtClean="0"/>
              <a:t>findings lead to recommendations to help minimise </a:t>
            </a:r>
            <a:r>
              <a:rPr lang="en-GB" dirty="0"/>
              <a:t>these effects during future project </a:t>
            </a:r>
            <a:r>
              <a:rPr lang="en-GB" dirty="0" smtClean="0"/>
              <a:t>implementations.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tx2"/>
                </a:solidFill>
              </a:rPr>
              <a:t>Objectives</a:t>
            </a:r>
            <a:r>
              <a:rPr lang="en-GB" b="1" dirty="0" smtClean="0"/>
              <a:t>: </a:t>
            </a:r>
          </a:p>
          <a:p>
            <a:r>
              <a:rPr lang="en-GB" dirty="0" smtClean="0"/>
              <a:t>gather </a:t>
            </a:r>
            <a:r>
              <a:rPr lang="en-GB" dirty="0"/>
              <a:t>primary </a:t>
            </a:r>
            <a:r>
              <a:rPr lang="en-GB" dirty="0" smtClean="0"/>
              <a:t>quantitative and qualitative </a:t>
            </a:r>
            <a:r>
              <a:rPr lang="en-GB" dirty="0"/>
              <a:t>data from the staff directly affected by the system change. </a:t>
            </a:r>
            <a:endParaRPr lang="en-GB" dirty="0" smtClean="0"/>
          </a:p>
          <a:p>
            <a:r>
              <a:rPr lang="en-GB" dirty="0" smtClean="0"/>
              <a:t>utilise a </a:t>
            </a:r>
            <a:r>
              <a:rPr lang="en-GB" dirty="0"/>
              <a:t>mixed method </a:t>
            </a:r>
            <a:r>
              <a:rPr lang="en-GB" dirty="0" smtClean="0"/>
              <a:t>of questionnaire/survey </a:t>
            </a:r>
            <a:r>
              <a:rPr lang="en-GB" dirty="0"/>
              <a:t>and </a:t>
            </a:r>
            <a:r>
              <a:rPr lang="en-GB" dirty="0" smtClean="0"/>
              <a:t>interview</a:t>
            </a:r>
          </a:p>
          <a:p>
            <a:r>
              <a:rPr lang="en-GB" dirty="0" smtClean="0"/>
              <a:t>data </a:t>
            </a:r>
            <a:r>
              <a:rPr lang="en-GB" dirty="0"/>
              <a:t>collected from both methods will be synthesized in order to ascertain any common themes or </a:t>
            </a:r>
            <a:r>
              <a:rPr lang="en-GB" dirty="0" smtClean="0"/>
              <a:t>issues </a:t>
            </a:r>
            <a:r>
              <a:rPr lang="en-GB" dirty="0"/>
              <a:t>and used to inform recommendations for </a:t>
            </a:r>
            <a:r>
              <a:rPr lang="en-GB" dirty="0" smtClean="0"/>
              <a:t>future </a:t>
            </a:r>
            <a:r>
              <a:rPr lang="en-GB" dirty="0"/>
              <a:t>implementation </a:t>
            </a:r>
            <a:r>
              <a:rPr lang="en-GB" dirty="0" smtClean="0"/>
              <a:t>projects.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0332"/>
            <a:ext cx="1801368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7200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937523"/>
          </a:xfrm>
          <a:gradFill>
            <a:gsLst>
              <a:gs pos="50000">
                <a:schemeClr val="bg1">
                  <a:tint val="80000"/>
                  <a:satMod val="25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majority of studies, and almost </a:t>
            </a:r>
            <a:r>
              <a:rPr lang="en-US" dirty="0" smtClean="0"/>
              <a:t>all of </a:t>
            </a:r>
            <a:r>
              <a:rPr lang="en-US" dirty="0"/>
              <a:t>the books on the subject, take on a </a:t>
            </a:r>
            <a:r>
              <a:rPr lang="en-US" b="1" dirty="0">
                <a:solidFill>
                  <a:schemeClr val="tx2"/>
                </a:solidFill>
              </a:rPr>
              <a:t>macro perspective</a:t>
            </a:r>
            <a:r>
              <a:rPr lang="en-US" dirty="0"/>
              <a:t>, focusing on </a:t>
            </a:r>
            <a:r>
              <a:rPr lang="en-US" dirty="0" smtClean="0"/>
              <a:t>the strategic </a:t>
            </a:r>
            <a:r>
              <a:rPr lang="en-US" dirty="0"/>
              <a:t>process of managing organizational change. Most books </a:t>
            </a:r>
            <a:r>
              <a:rPr lang="en-US" dirty="0" smtClean="0"/>
              <a:t>are dedicated </a:t>
            </a:r>
            <a:r>
              <a:rPr lang="en-US" dirty="0"/>
              <a:t>to describing what change looks like, what instigates it, how </a:t>
            </a:r>
            <a:r>
              <a:rPr lang="en-US" dirty="0" smtClean="0"/>
              <a:t>it develops </a:t>
            </a:r>
            <a:r>
              <a:rPr lang="en-US" dirty="0"/>
              <a:t>over time, and most notably, how it can and should be managed.</a:t>
            </a:r>
          </a:p>
          <a:p>
            <a:pPr marL="0" indent="0">
              <a:buNone/>
            </a:pPr>
            <a:r>
              <a:rPr lang="en-US" dirty="0"/>
              <a:t>The perspective in these books is almost exclusively that of </a:t>
            </a:r>
            <a:r>
              <a:rPr lang="en-US" dirty="0" smtClean="0"/>
              <a:t>management, with </a:t>
            </a:r>
            <a:r>
              <a:rPr lang="en-US" dirty="0"/>
              <a:t>little more than a passing notice to what change looks and feels </a:t>
            </a:r>
            <a:r>
              <a:rPr lang="en-US" dirty="0" smtClean="0"/>
              <a:t>like from </a:t>
            </a:r>
            <a:r>
              <a:rPr lang="en-US" dirty="0"/>
              <a:t>the </a:t>
            </a:r>
            <a:r>
              <a:rPr lang="en-US" b="1" dirty="0">
                <a:solidFill>
                  <a:schemeClr val="tx2"/>
                </a:solidFill>
              </a:rPr>
              <a:t>perspective of the change recipient</a:t>
            </a:r>
            <a:r>
              <a:rPr lang="en-US" dirty="0"/>
              <a:t>. In recipients we include </a:t>
            </a:r>
            <a:r>
              <a:rPr lang="en-US" dirty="0" smtClean="0"/>
              <a:t>all organization </a:t>
            </a:r>
            <a:r>
              <a:rPr lang="en-US" b="1" dirty="0">
                <a:solidFill>
                  <a:schemeClr val="tx2"/>
                </a:solidFill>
              </a:rPr>
              <a:t>members who are at the receiving end of change</a:t>
            </a:r>
            <a:r>
              <a:rPr lang="en-US" dirty="0"/>
              <a:t>, </a:t>
            </a:r>
            <a:r>
              <a:rPr lang="en-US" dirty="0" smtClean="0"/>
              <a:t>including both </a:t>
            </a:r>
            <a:r>
              <a:rPr lang="en-US" dirty="0"/>
              <a:t>employees and those managers who typically have little control </a:t>
            </a:r>
            <a:r>
              <a:rPr lang="en-US" dirty="0" smtClean="0"/>
              <a:t>and influence </a:t>
            </a:r>
            <a:r>
              <a:rPr lang="en-US" dirty="0"/>
              <a:t>over whether, or what types of change, will be implemented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400" dirty="0" err="1" smtClean="0"/>
              <a:t>Shaul</a:t>
            </a:r>
            <a:r>
              <a:rPr lang="en-US" sz="1400" dirty="0" smtClean="0"/>
              <a:t> </a:t>
            </a:r>
            <a:r>
              <a:rPr lang="en-US" sz="1400" dirty="0" err="1"/>
              <a:t>Oreg</a:t>
            </a:r>
            <a:r>
              <a:rPr lang="en-US" sz="1400" dirty="0"/>
              <a:t>, Rune </a:t>
            </a:r>
            <a:r>
              <a:rPr lang="en-US" sz="1400" dirty="0" err="1"/>
              <a:t>Todnem</a:t>
            </a:r>
            <a:r>
              <a:rPr lang="en-US" sz="1400" dirty="0"/>
              <a:t> By, and Alexandra </a:t>
            </a:r>
            <a:r>
              <a:rPr lang="en-US" sz="1400" dirty="0" smtClean="0"/>
              <a:t>Michel (2013) ‘Introduction’, </a:t>
            </a:r>
            <a:r>
              <a:rPr lang="en-US" sz="1400" i="1" dirty="0" smtClean="0"/>
              <a:t>The </a:t>
            </a:r>
            <a:r>
              <a:rPr lang="en-US" sz="1400" i="1" dirty="0"/>
              <a:t>Psychology of Organizational </a:t>
            </a:r>
            <a:r>
              <a:rPr lang="en-US" sz="1400" i="1" dirty="0" smtClean="0"/>
              <a:t>Change: Viewing </a:t>
            </a:r>
            <a:r>
              <a:rPr lang="en-US" sz="1400" i="1" dirty="0"/>
              <a:t>Change from the Employee’s </a:t>
            </a:r>
            <a:r>
              <a:rPr lang="en-US" sz="1400" i="1" dirty="0" smtClean="0"/>
              <a:t>Perspective. </a:t>
            </a:r>
            <a:r>
              <a:rPr lang="en-US" sz="1400" dirty="0" smtClean="0"/>
              <a:t>Cambridge: Cambridge University Press, p. 3.</a:t>
            </a:r>
            <a:endParaRPr lang="en-US" sz="14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14" y="171281"/>
            <a:ext cx="1801368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8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0080"/>
          </a:xfrm>
          <a:gradFill>
            <a:gsLst>
              <a:gs pos="50000">
                <a:schemeClr val="bg1">
                  <a:tint val="80000"/>
                  <a:satMod val="25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sz="4800" dirty="0" smtClean="0">
                <a:latin typeface="+mj-lt"/>
              </a:rPr>
              <a:t>Literature Review</a:t>
            </a:r>
            <a:endParaRPr lang="en-GB" sz="4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12568"/>
          </a:xfrm>
          <a:gradFill>
            <a:gsLst>
              <a:gs pos="50000">
                <a:schemeClr val="bg1">
                  <a:tint val="80000"/>
                  <a:satMod val="25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chemeClr val="tx2"/>
                </a:solidFill>
              </a:rPr>
              <a:t>Common theme</a:t>
            </a:r>
            <a:r>
              <a:rPr lang="en-GB" sz="3200" dirty="0" smtClean="0"/>
              <a:t>: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 algn="ctr">
              <a:buNone/>
            </a:pPr>
            <a:r>
              <a:rPr lang="en-GB" sz="4400" b="1" dirty="0" smtClean="0">
                <a:solidFill>
                  <a:schemeClr val="tx2"/>
                </a:solidFill>
              </a:rPr>
              <a:t>Individual readiness for change</a:t>
            </a:r>
          </a:p>
          <a:p>
            <a:pPr marL="0" indent="0" algn="ctr">
              <a:buNone/>
            </a:pPr>
            <a:r>
              <a:rPr lang="en-GB" sz="4400" b="1" dirty="0" smtClean="0"/>
              <a:t> </a:t>
            </a:r>
          </a:p>
          <a:p>
            <a:r>
              <a:rPr lang="en-GB" sz="3200" dirty="0" smtClean="0"/>
              <a:t>Through effective leadership (</a:t>
            </a:r>
            <a:r>
              <a:rPr lang="en-GB" sz="3200" dirty="0" err="1" smtClean="0"/>
              <a:t>Santhidran</a:t>
            </a:r>
            <a:r>
              <a:rPr lang="en-GB" sz="3200" dirty="0" smtClean="0"/>
              <a:t>, </a:t>
            </a:r>
            <a:r>
              <a:rPr lang="en-GB" sz="3200" dirty="0" err="1" smtClean="0"/>
              <a:t>Chandran</a:t>
            </a:r>
            <a:r>
              <a:rPr lang="en-GB" sz="3200" dirty="0" smtClean="0"/>
              <a:t> &amp; Borromeo, 2013)</a:t>
            </a:r>
          </a:p>
          <a:p>
            <a:endParaRPr lang="en-GB" sz="3200" dirty="0" smtClean="0"/>
          </a:p>
          <a:p>
            <a:r>
              <a:rPr lang="en-GB" sz="3200" dirty="0" smtClean="0"/>
              <a:t>Through adaptive and proactive behaviour[s] (</a:t>
            </a:r>
            <a:r>
              <a:rPr lang="en-GB" sz="3200" dirty="0" err="1" smtClean="0"/>
              <a:t>Ghitulescu</a:t>
            </a:r>
            <a:r>
              <a:rPr lang="en-GB" sz="3200" dirty="0" smtClean="0"/>
              <a:t>, 2012 and, Cullen </a:t>
            </a:r>
            <a:r>
              <a:rPr lang="en-GB" sz="3200" i="1" dirty="0" smtClean="0"/>
              <a:t>et al</a:t>
            </a:r>
            <a:r>
              <a:rPr lang="en-GB" sz="3200" dirty="0" smtClean="0"/>
              <a:t>., 2013)</a:t>
            </a:r>
          </a:p>
          <a:p>
            <a:endParaRPr lang="en-GB" sz="3200" dirty="0" smtClean="0"/>
          </a:p>
          <a:p>
            <a:r>
              <a:rPr lang="en-GB" sz="3200" dirty="0" smtClean="0"/>
              <a:t>Context </a:t>
            </a:r>
            <a:r>
              <a:rPr lang="en-GB" sz="3200" dirty="0"/>
              <a:t>(</a:t>
            </a:r>
            <a:r>
              <a:rPr lang="en-GB" sz="3200" dirty="0" err="1"/>
              <a:t>Vakola</a:t>
            </a:r>
            <a:r>
              <a:rPr lang="en-GB" sz="3200" dirty="0"/>
              <a:t>, 2014 and, Cullen </a:t>
            </a:r>
            <a:r>
              <a:rPr lang="en-GB" sz="3200" i="1" dirty="0"/>
              <a:t>et al</a:t>
            </a:r>
            <a:r>
              <a:rPr lang="en-GB" sz="3200" dirty="0"/>
              <a:t>., 2013)</a:t>
            </a:r>
          </a:p>
          <a:p>
            <a:endParaRPr lang="en-GB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9650"/>
            <a:ext cx="1801368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7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692696"/>
            <a:ext cx="8375223" cy="864096"/>
          </a:xfrm>
          <a:gradFill>
            <a:gsLst>
              <a:gs pos="0">
                <a:schemeClr val="bg1"/>
              </a:gs>
              <a:gs pos="53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>
                <a:latin typeface="+mj-lt"/>
              </a:rPr>
              <a:t>The Survey</a:t>
            </a:r>
            <a:endParaRPr lang="en-GB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00808"/>
            <a:ext cx="8385567" cy="4968552"/>
          </a:xfrm>
          <a:gradFill>
            <a:gsLst>
              <a:gs pos="0">
                <a:schemeClr val="bg1"/>
              </a:gs>
              <a:gs pos="53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b="1" dirty="0" smtClean="0"/>
              <a:t>Focused on 4 themes</a:t>
            </a:r>
            <a:r>
              <a:rPr lang="en-GB" dirty="0"/>
              <a:t>: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99" y="168109"/>
            <a:ext cx="1801368" cy="420624"/>
          </a:xfrm>
          <a:prstGeom prst="rect">
            <a:avLst/>
          </a:prstGeom>
        </p:spPr>
      </p:pic>
      <p:pic>
        <p:nvPicPr>
          <p:cNvPr id="1026" name="Picture 2" descr="C:\Users\ccamer\AppData\Local\Microsoft\Windows\Temporary Internet Files\Content.IE5\FKF42BC4\communication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97049"/>
            <a:ext cx="243231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camer\AppData\Local\Microsoft\Windows\Temporary Internet Files\Content.IE5\X3S81JIX\teamwork-kids-323x40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437424"/>
            <a:ext cx="2384144" cy="208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camer\AppData\Local\Microsoft\Windows\Temporary Internet Files\Content.IE5\RC5L84QG\Banner%20Training%20Image%20(1)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27363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camer\AppData\Local\Microsoft\Windows\Temporary Internet Files\Content.IE5\2NR2F1ZA\A-equipo7 (7)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94352"/>
            <a:ext cx="3312368" cy="193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6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625462" cy="5904656"/>
          </a:xfrm>
          <a:gradFill>
            <a:gsLst>
              <a:gs pos="0">
                <a:schemeClr val="bg1"/>
              </a:gs>
              <a:gs pos="53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Survey ran: 20</a:t>
            </a:r>
            <a:r>
              <a:rPr lang="en-GB" sz="20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June 2016 – 1</a:t>
            </a:r>
            <a:r>
              <a:rPr lang="en-GB" sz="2000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July 2016</a:t>
            </a:r>
          </a:p>
          <a:p>
            <a:pPr marL="0" indent="0" algn="ctr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26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out 46 respondents –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50</a:t>
            </a:r>
            <a:r>
              <a:rPr lang="en-GB" sz="2000" smtClean="0">
                <a:solidFill>
                  <a:schemeClr val="bg1">
                    <a:lumMod val="50000"/>
                  </a:schemeClr>
                </a:solidFill>
              </a:rPr>
              <a:t>% response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16 questions – both multiple choice and open questions </a:t>
            </a:r>
          </a:p>
          <a:p>
            <a:pPr marL="0" indent="0" algn="ctr">
              <a:buNone/>
            </a:pPr>
            <a:endParaRPr lang="en-GB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tx2"/>
                </a:solidFill>
              </a:rPr>
              <a:t>Communication</a:t>
            </a:r>
            <a:r>
              <a:rPr lang="en-GB" dirty="0" smtClean="0"/>
              <a:t>: </a:t>
            </a:r>
          </a:p>
          <a:p>
            <a:pPr marL="0" indent="0">
              <a:buNone/>
            </a:pPr>
            <a:r>
              <a:rPr lang="en-GB" sz="1800" dirty="0" smtClean="0"/>
              <a:t>“Generally, how satisfied were you with the communication from the LMS project team and management during the whole change process?”</a:t>
            </a:r>
            <a:endParaRPr lang="en-GB" sz="1800" dirty="0"/>
          </a:p>
          <a:p>
            <a:pPr marL="0" indent="0">
              <a:buNone/>
            </a:pPr>
            <a:r>
              <a:rPr lang="en-GB" b="1" dirty="0" smtClean="0">
                <a:solidFill>
                  <a:schemeClr val="tx2"/>
                </a:solidFill>
              </a:rPr>
              <a:t>Training: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“Did you receive sufficient training during the months before the implementation of Sierra?”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tx2"/>
                </a:solidFill>
              </a:rPr>
              <a:t>Implementation: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“How much disruption to your everyday working life and environment did the transition to Sierra cause you?”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tx2"/>
                </a:solidFill>
              </a:rPr>
              <a:t>Support: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“Since the implementation of Sierra, do you think you have been supported effectively in resolving training and system issues?”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14" y="90094"/>
            <a:ext cx="1801368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6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2460</TotalTime>
  <Words>982</Words>
  <Application>Microsoft Office PowerPoint</Application>
  <PresentationFormat>On-screen Show (4:3)</PresentationFormat>
  <Paragraphs>116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Executive</vt:lpstr>
      <vt:lpstr>Radical transitions: staff perspectives of changing systems in the Academic Library </vt:lpstr>
      <vt:lpstr>PowerPoint Presentation</vt:lpstr>
      <vt:lpstr>PowerPoint Presentation</vt:lpstr>
      <vt:lpstr> Context</vt:lpstr>
      <vt:lpstr>Aims and Objectives</vt:lpstr>
      <vt:lpstr>PowerPoint Presentation</vt:lpstr>
      <vt:lpstr>Literature Review</vt:lpstr>
      <vt:lpstr>The Survey</vt:lpstr>
      <vt:lpstr>PowerPoint Presentation</vt:lpstr>
      <vt:lpstr>Preliminary Findings</vt:lpstr>
      <vt:lpstr>PowerPoint Presentation</vt:lpstr>
      <vt:lpstr>PowerPoint Presentation</vt:lpstr>
      <vt:lpstr>PowerPoint Presentation</vt:lpstr>
      <vt:lpstr>What next?</vt:lpstr>
      <vt:lpstr>Any questions?</vt:lpstr>
    </vt:vector>
  </TitlesOfParts>
  <Company>University of Northampton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64</cp:revision>
  <cp:lastPrinted>2016-07-04T08:59:07Z</cp:lastPrinted>
  <dcterms:created xsi:type="dcterms:W3CDTF">2016-06-27T10:09:23Z</dcterms:created>
  <dcterms:modified xsi:type="dcterms:W3CDTF">2016-07-05T06:42:46Z</dcterms:modified>
</cp:coreProperties>
</file>