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80" r:id="rId4"/>
    <p:sldId id="284" r:id="rId5"/>
    <p:sldId id="263" r:id="rId6"/>
    <p:sldId id="283" r:id="rId7"/>
    <p:sldId id="261" r:id="rId8"/>
    <p:sldId id="285" r:id="rId9"/>
    <p:sldId id="286" r:id="rId10"/>
    <p:sldId id="270" r:id="rId11"/>
    <p:sldId id="265" r:id="rId12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000066"/>
    <a:srgbClr val="003399"/>
    <a:srgbClr val="28845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79541" autoAdjust="0"/>
  </p:normalViewPr>
  <p:slideViewPr>
    <p:cSldViewPr>
      <p:cViewPr>
        <p:scale>
          <a:sx n="80" d="100"/>
          <a:sy n="80" d="100"/>
        </p:scale>
        <p:origin x="-2514" y="-354"/>
      </p:cViewPr>
      <p:guideLst>
        <p:guide orient="horz" pos="4153"/>
        <p:guide pos="720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876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4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4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FB2DA7D-285C-4278-873F-01496AA69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934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5" y="4759362"/>
            <a:ext cx="5511174" cy="450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934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FD7D7A4-2E64-43B1-98B8-A07A86B01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27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Welcome and introductions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B7035-E50A-4767-A5CB-8A877517D070}" type="slidenum">
              <a:rPr lang="en-GB" smtClean="0">
                <a:latin typeface="Times New Roman" pitchFamily="18" charset="0"/>
              </a:rPr>
              <a:pPr/>
              <a:t>1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B7E74-150C-41B2-AFA3-BC7004B20AFE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latin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</a:rPr>
            </a:br>
            <a:endParaRPr lang="en-GB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A52D6-6406-4071-869D-632273BEDEB1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5DB9C-F81E-4034-BFA7-56848EFAC6B6}" type="slidenum">
              <a:rPr lang="en-GB" smtClean="0">
                <a:latin typeface="Times New Roman" pitchFamily="18" charset="0"/>
              </a:rPr>
              <a:pPr/>
              <a:t>11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4A4F-8C2D-4AD3-A338-834065488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3E1AC-29E8-43B2-BA33-F8397938F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24A28-F7A1-4350-A760-E75C3B7ED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95F9E-064D-4C62-AFDF-4D7CC7543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5186-A00E-4ADD-A8C2-DC44A782F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FEBF-7A24-4E79-8507-818C9C399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76FD-80B4-4B84-9292-380CC8BC93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1304-83CA-4746-BAA2-C4DA9945D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5357-ECE8-4CBD-ADE8-8EB13BA81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E6F88-22DB-4859-8945-6DF3DEAAB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A03B9-DB13-4904-AB97-8A28D999C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 presentation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6742E1-3E81-4206-BBF0-0278BA0DA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Misselbrook@northampton.ac.uk" TargetMode="External"/><Relationship Id="rId2" Type="http://schemas.openxmlformats.org/officeDocument/2006/relationships/hyperlink" Target="mailto:Rob.Howe@northampton.ac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logs.northampton.ac.uk/learntech/2015/11/17/dr-michael-curran-uses-a-gamification-approach-with-online-tests/" TargetMode="External"/><Relationship Id="rId3" Type="http://schemas.openxmlformats.org/officeDocument/2006/relationships/hyperlink" Target="http://www.enterprise-gamification.com/mediawiki/index.php?title=Category:Gamification_Design_Elements" TargetMode="External"/><Relationship Id="rId7" Type="http://schemas.openxmlformats.org/officeDocument/2006/relationships/hyperlink" Target="https://dx.doi.org/10.1016/j.chb.2014.03.00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gital_object_identifier" TargetMode="External"/><Relationship Id="rId11" Type="http://schemas.openxmlformats.org/officeDocument/2006/relationships/hyperlink" Target="http://dl.acm.org/citation.cfm?id=2181037.2181040" TargetMode="External"/><Relationship Id="rId5" Type="http://schemas.openxmlformats.org/officeDocument/2006/relationships/hyperlink" Target="https://www.researchgate.net/publication/260432497_Demographic_differences_in_perceived_benefits_from_gamification" TargetMode="External"/><Relationship Id="rId10" Type="http://schemas.openxmlformats.org/officeDocument/2006/relationships/hyperlink" Target="https://dx.doi.org/10.1016/j.bushor.2015.03.006" TargetMode="External"/><Relationship Id="rId4" Type="http://schemas.openxmlformats.org/officeDocument/2006/relationships/hyperlink" Target="https://www.researchgate.net/profile/Juho_Hamari/publication/259841647_Defining_Gamification_-_A_Service_Marketing_Perspective/file/9c96052e13e865be00.pdf" TargetMode="External"/><Relationship Id="rId9" Type="http://schemas.openxmlformats.org/officeDocument/2006/relationships/hyperlink" Target="http://dx.doi.org/10.1016/j.bushor.2015.03.00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DRrbHJZU1s" TargetMode="External"/><Relationship Id="rId4" Type="http://schemas.openxmlformats.org/officeDocument/2006/relationships/hyperlink" Target="https://www.youtube.com/watch?v=lDRrbHJZU1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492896"/>
            <a:ext cx="8229600" cy="762000"/>
          </a:xfrm>
        </p:spPr>
        <p:txBody>
          <a:bodyPr/>
          <a:lstStyle/>
          <a:p>
            <a:pPr eaLnBrk="1" hangingPunct="1"/>
            <a:r>
              <a:rPr lang="en-GB" dirty="0"/>
              <a:t>Application of gamification principles to enhance delivery of research methods principles within Podiatry</a:t>
            </a:r>
            <a:r>
              <a:rPr lang="en-GB" b="0" dirty="0" smtClean="0"/>
              <a:t/>
            </a:r>
            <a:br>
              <a:rPr lang="en-GB" b="0" dirty="0" smtClean="0"/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7" y="3789040"/>
            <a:ext cx="7043045" cy="15446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dirty="0" smtClean="0"/>
              <a:t>Rob Howe, Anne Misselbrook and Mike Curran</a:t>
            </a:r>
          </a:p>
          <a:p>
            <a:pPr algn="ctr" eaLnBrk="1" hangingPunct="1">
              <a:buFontTx/>
              <a:buNone/>
            </a:pPr>
            <a:r>
              <a:rPr lang="en-GB" dirty="0" smtClean="0"/>
              <a:t>The University of Northampton</a:t>
            </a:r>
          </a:p>
          <a:p>
            <a:pPr algn="ctr" eaLnBrk="1" hangingPunct="1">
              <a:buFontTx/>
              <a:buNone/>
            </a:pPr>
            <a:endParaRPr lang="en-GB" dirty="0" smtClean="0"/>
          </a:p>
          <a:p>
            <a:pPr algn="ctr" eaLnBrk="1" hangingPunct="1">
              <a:buFontTx/>
              <a:buNone/>
            </a:pPr>
            <a:endParaRPr lang="en-GB" dirty="0" smtClean="0"/>
          </a:p>
          <a:p>
            <a:pPr algn="ctr" eaLnBrk="1" hangingPunct="1">
              <a:buFontTx/>
              <a:buNone/>
            </a:pPr>
            <a:r>
              <a:rPr lang="en-GB" sz="1800" dirty="0" smtClean="0"/>
              <a:t>Presentation at LLS Conference  – 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July 2016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smtClean="0"/>
              <a:t>Contact details:</a:t>
            </a:r>
          </a:p>
          <a:p>
            <a:pPr marL="0" indent="0">
              <a:buFontTx/>
              <a:buNone/>
            </a:pPr>
            <a:r>
              <a:rPr lang="en-GB" dirty="0" smtClean="0"/>
              <a:t>Rob Howe</a:t>
            </a:r>
          </a:p>
          <a:p>
            <a:pPr marL="0" indent="0">
              <a:buFontTx/>
              <a:buNone/>
            </a:pPr>
            <a:r>
              <a:rPr lang="en-GB" dirty="0" err="1" smtClean="0">
                <a:hlinkClick r:id="rId2"/>
              </a:rPr>
              <a:t>Rob.Howe@northampton.ac.uk</a:t>
            </a:r>
            <a:r>
              <a:rPr lang="en-GB" dirty="0" smtClean="0"/>
              <a:t> </a:t>
            </a:r>
          </a:p>
          <a:p>
            <a:pPr marL="0" indent="0">
              <a:buFontTx/>
              <a:buNone/>
            </a:pPr>
            <a:r>
              <a:rPr lang="en-GB" dirty="0" smtClean="0"/>
              <a:t>01604 892483</a:t>
            </a:r>
          </a:p>
          <a:p>
            <a:pPr marL="0" indent="0">
              <a:buFontTx/>
              <a:buNone/>
            </a:pPr>
            <a:endParaRPr lang="en-GB" dirty="0"/>
          </a:p>
          <a:p>
            <a:pPr marL="0" indent="0">
              <a:buFontTx/>
              <a:buNone/>
            </a:pPr>
            <a:r>
              <a:rPr lang="en-GB" dirty="0" smtClean="0"/>
              <a:t>Anne Misselbrook</a:t>
            </a:r>
          </a:p>
          <a:p>
            <a:pPr marL="0" indent="0">
              <a:buFontTx/>
              <a:buNone/>
            </a:pPr>
            <a:r>
              <a:rPr lang="en-GB" dirty="0" smtClean="0">
                <a:hlinkClick r:id="rId3"/>
              </a:rPr>
              <a:t>Anne.Misselbrook@northampton.ac.uk</a:t>
            </a:r>
            <a:endParaRPr lang="en-GB" dirty="0" smtClean="0"/>
          </a:p>
          <a:p>
            <a:pPr marL="0" indent="0">
              <a:buFontTx/>
              <a:buNone/>
            </a:pPr>
            <a:r>
              <a:rPr lang="en-GB" dirty="0" smtClean="0"/>
              <a:t>01604 893596</a:t>
            </a:r>
          </a:p>
          <a:p>
            <a:pPr marL="0" indent="0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/>
              <a:t>References</a:t>
            </a:r>
            <a:endParaRPr lang="en-US" b="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en-GB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5536" y="1844824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Enterprise </a:t>
            </a:r>
            <a:r>
              <a:rPr lang="en-GB" sz="1400" i="1" dirty="0" err="1"/>
              <a:t>Gammification</a:t>
            </a:r>
            <a:r>
              <a:rPr lang="en-GB" sz="1400" i="1" dirty="0"/>
              <a:t> Consulting (2015) </a:t>
            </a:r>
            <a:r>
              <a:rPr lang="en-GB" sz="1400" u="sng" dirty="0">
                <a:hlinkClick r:id="rId3"/>
              </a:rPr>
              <a:t>"Gamification Design Elements"</a:t>
            </a:r>
            <a:r>
              <a:rPr lang="en-GB" sz="1400" i="1" dirty="0"/>
              <a:t>.  [http://www.enterprise-gamification.com Retrieved 18-2-2016</a:t>
            </a:r>
            <a:r>
              <a:rPr lang="en-GB" sz="1400" i="1" dirty="0" smtClean="0"/>
              <a:t>.]</a:t>
            </a:r>
          </a:p>
          <a:p>
            <a:endParaRPr lang="en-GB" sz="1400" dirty="0"/>
          </a:p>
          <a:p>
            <a:r>
              <a:rPr lang="en-GB" sz="1400" i="1" dirty="0" err="1"/>
              <a:t>Huotari</a:t>
            </a:r>
            <a:r>
              <a:rPr lang="en-GB" sz="1400" i="1" dirty="0"/>
              <a:t>, K., &amp; </a:t>
            </a:r>
            <a:r>
              <a:rPr lang="en-GB" sz="1400" i="1" dirty="0" err="1"/>
              <a:t>Hamari</a:t>
            </a:r>
            <a:r>
              <a:rPr lang="en-GB" sz="1400" i="1" dirty="0"/>
              <a:t>, J. (2012). </a:t>
            </a:r>
            <a:r>
              <a:rPr lang="en-GB" sz="1400" u="sng" dirty="0">
                <a:hlinkClick r:id="rId4"/>
              </a:rPr>
              <a:t>"Defining Gamification - A Service Marketing Perspective"</a:t>
            </a:r>
            <a:r>
              <a:rPr lang="en-GB" sz="1400" i="1" dirty="0"/>
              <a:t> (PDF). Proceedings of the 16th International Academic </a:t>
            </a:r>
            <a:r>
              <a:rPr lang="en-GB" sz="1400" i="1" dirty="0" err="1"/>
              <a:t>MindTrek</a:t>
            </a:r>
            <a:r>
              <a:rPr lang="en-GB" sz="1400" i="1" dirty="0"/>
              <a:t> Conference 2012, Tampere, Finland, October 3–5</a:t>
            </a:r>
            <a:r>
              <a:rPr lang="en-GB" sz="1400" i="1" dirty="0" smtClean="0"/>
              <a:t>.</a:t>
            </a:r>
          </a:p>
          <a:p>
            <a:endParaRPr lang="en-GB" sz="1400" dirty="0"/>
          </a:p>
          <a:p>
            <a:r>
              <a:rPr lang="en-GB" sz="1400" i="1" dirty="0" err="1"/>
              <a:t>Koivisto</a:t>
            </a:r>
            <a:r>
              <a:rPr lang="en-GB" sz="1400" i="1" dirty="0"/>
              <a:t>, </a:t>
            </a:r>
            <a:r>
              <a:rPr lang="en-GB" sz="1400" i="1" dirty="0" err="1"/>
              <a:t>Jonna</a:t>
            </a:r>
            <a:r>
              <a:rPr lang="en-GB" sz="1400" i="1" dirty="0"/>
              <a:t>; </a:t>
            </a:r>
            <a:r>
              <a:rPr lang="en-GB" sz="1400" i="1" dirty="0" err="1"/>
              <a:t>Hamari</a:t>
            </a:r>
            <a:r>
              <a:rPr lang="en-GB" sz="1400" i="1" dirty="0"/>
              <a:t>, </a:t>
            </a:r>
            <a:r>
              <a:rPr lang="en-GB" sz="1400" i="1" dirty="0" err="1"/>
              <a:t>Juho</a:t>
            </a:r>
            <a:r>
              <a:rPr lang="en-GB" sz="1400" i="1" dirty="0"/>
              <a:t> (2015). </a:t>
            </a:r>
            <a:r>
              <a:rPr lang="en-GB" sz="1400" u="sng" dirty="0">
                <a:hlinkClick r:id="rId5"/>
              </a:rPr>
              <a:t>"Demographic differences in perceived benefits from gamification"</a:t>
            </a:r>
            <a:r>
              <a:rPr lang="en-GB" sz="1400" i="1" dirty="0"/>
              <a:t>. Computers in Human </a:t>
            </a:r>
            <a:r>
              <a:rPr lang="en-GB" sz="1400" i="1" dirty="0" err="1"/>
              <a:t>Behavior</a:t>
            </a:r>
            <a:r>
              <a:rPr lang="en-GB" sz="1400" i="1" dirty="0"/>
              <a:t> </a:t>
            </a:r>
            <a:r>
              <a:rPr lang="en-GB" sz="1400" b="1" i="1" dirty="0"/>
              <a:t>35</a:t>
            </a:r>
            <a:r>
              <a:rPr lang="en-GB" sz="1400" i="1" dirty="0"/>
              <a:t>: 179–188. </a:t>
            </a:r>
            <a:r>
              <a:rPr lang="en-GB" sz="1400" u="sng" dirty="0">
                <a:hlinkClick r:id="rId6" tooltip="Digital object identifier"/>
              </a:rPr>
              <a:t>doi</a:t>
            </a:r>
            <a:r>
              <a:rPr lang="en-GB" sz="1400" i="1" dirty="0"/>
              <a:t>:</a:t>
            </a:r>
            <a:r>
              <a:rPr lang="en-GB" sz="1400" u="sng" dirty="0">
                <a:hlinkClick r:id="rId7"/>
              </a:rPr>
              <a:t>10.1016/j.chb.2014.03.007</a:t>
            </a:r>
            <a:r>
              <a:rPr lang="en-GB" sz="1400" i="1" dirty="0" smtClean="0"/>
              <a:t>.</a:t>
            </a:r>
          </a:p>
          <a:p>
            <a:endParaRPr lang="en-GB" sz="1400" i="1" dirty="0" smtClean="0"/>
          </a:p>
          <a:p>
            <a:r>
              <a:rPr lang="en-GB" sz="1400" i="1" dirty="0" smtClean="0"/>
              <a:t>Misselbrook, A., Howe, R., Curran, </a:t>
            </a:r>
            <a:r>
              <a:rPr lang="en-GB" sz="1400" i="1" dirty="0"/>
              <a:t>M., (2016) Dr Michael Curran uses a gamification approach with online </a:t>
            </a:r>
            <a:r>
              <a:rPr lang="en-GB" sz="1400" i="1" dirty="0" smtClean="0"/>
              <a:t>tests. [</a:t>
            </a:r>
            <a:r>
              <a:rPr lang="en-GB" sz="1400" dirty="0">
                <a:hlinkClick r:id="rId8"/>
              </a:rPr>
              <a:t>http://blogs.northampton.ac.uk/learntech/2015/11/17/dr-michael-curran-uses-a-gamification-approach-with-online-tests</a:t>
            </a:r>
            <a:r>
              <a:rPr lang="en-GB" sz="1400" dirty="0" smtClean="0">
                <a:hlinkClick r:id="rId8"/>
              </a:rPr>
              <a:t>/</a:t>
            </a:r>
            <a:r>
              <a:rPr lang="en-GB" sz="1400" dirty="0" smtClean="0"/>
              <a:t>. Retrieved 18-2-2016].</a:t>
            </a:r>
            <a:endParaRPr lang="en-GB" sz="1400" dirty="0"/>
          </a:p>
          <a:p>
            <a:endParaRPr lang="en-GB" sz="1400" dirty="0"/>
          </a:p>
          <a:p>
            <a:r>
              <a:rPr lang="en-GB" sz="1400" i="1" dirty="0"/>
              <a:t>Robson, K., </a:t>
            </a:r>
            <a:r>
              <a:rPr lang="en-GB" sz="1400" i="1" dirty="0" err="1"/>
              <a:t>Plangger</a:t>
            </a:r>
            <a:r>
              <a:rPr lang="en-GB" sz="1400" i="1" dirty="0"/>
              <a:t>, K., </a:t>
            </a:r>
            <a:r>
              <a:rPr lang="en-GB" sz="1400" i="1" dirty="0" err="1"/>
              <a:t>Kietzmann</a:t>
            </a:r>
            <a:r>
              <a:rPr lang="en-GB" sz="1400" i="1" dirty="0"/>
              <a:t>, J., McCarthy, I. &amp; Pitt, L. (2015). </a:t>
            </a:r>
            <a:r>
              <a:rPr lang="en-GB" sz="1400" u="sng" dirty="0">
                <a:hlinkClick r:id="rId9"/>
              </a:rPr>
              <a:t>"Is it all a game? Understanding the principles of gamification"</a:t>
            </a:r>
            <a:r>
              <a:rPr lang="en-GB" sz="1400" i="1" dirty="0"/>
              <a:t>. Business Horizons </a:t>
            </a:r>
            <a:r>
              <a:rPr lang="en-GB" sz="1400" b="1" i="1" dirty="0"/>
              <a:t>58</a:t>
            </a:r>
            <a:r>
              <a:rPr lang="en-GB" sz="1400" i="1" dirty="0"/>
              <a:t> (4): 411–420. </a:t>
            </a:r>
            <a:r>
              <a:rPr lang="en-GB" sz="1400" u="sng" dirty="0">
                <a:hlinkClick r:id="rId6" tooltip="Digital object identifier"/>
              </a:rPr>
              <a:t>doi</a:t>
            </a:r>
            <a:r>
              <a:rPr lang="en-GB" sz="1400" i="1" dirty="0"/>
              <a:t>:</a:t>
            </a:r>
            <a:r>
              <a:rPr lang="en-GB" sz="1400" u="sng" dirty="0">
                <a:hlinkClick r:id="rId10"/>
              </a:rPr>
              <a:t>10.1016/j.bushor.2015.03.006</a:t>
            </a:r>
            <a:r>
              <a:rPr lang="en-GB" sz="1400" i="1" dirty="0" smtClean="0"/>
              <a:t>.</a:t>
            </a:r>
          </a:p>
          <a:p>
            <a:endParaRPr lang="en-GB" sz="1400" dirty="0"/>
          </a:p>
          <a:p>
            <a:r>
              <a:rPr lang="en-GB" sz="1400" i="1" dirty="0"/>
              <a:t>Sebastian </a:t>
            </a:r>
            <a:r>
              <a:rPr lang="en-GB" sz="1400" i="1" dirty="0" err="1"/>
              <a:t>Deterding</a:t>
            </a:r>
            <a:r>
              <a:rPr lang="en-GB" sz="1400" i="1" dirty="0"/>
              <a:t>, Dan Dixon, Rilla Khaled, and Lennart </a:t>
            </a:r>
            <a:r>
              <a:rPr lang="en-GB" sz="1400" i="1" dirty="0" err="1"/>
              <a:t>Nacke</a:t>
            </a:r>
            <a:r>
              <a:rPr lang="en-GB" sz="1400" i="1" dirty="0"/>
              <a:t> (2011). </a:t>
            </a:r>
            <a:r>
              <a:rPr lang="en-GB" sz="1400" u="sng" dirty="0">
                <a:hlinkClick r:id="rId11"/>
              </a:rPr>
              <a:t>From game design elements to </a:t>
            </a:r>
            <a:r>
              <a:rPr lang="en-GB" sz="1400" u="sng" dirty="0" err="1">
                <a:hlinkClick r:id="rId11"/>
              </a:rPr>
              <a:t>gamefulness</a:t>
            </a:r>
            <a:r>
              <a:rPr lang="en-GB" sz="1400" u="sng" dirty="0">
                <a:hlinkClick r:id="rId11"/>
              </a:rPr>
              <a:t>: Defining "gamification"</a:t>
            </a:r>
            <a:r>
              <a:rPr lang="en-GB" sz="1400" i="1" dirty="0"/>
              <a:t>. Proceedings of the 15th International Academic </a:t>
            </a:r>
            <a:r>
              <a:rPr lang="en-GB" sz="1400" i="1" dirty="0" err="1"/>
              <a:t>MindTrek</a:t>
            </a:r>
            <a:r>
              <a:rPr lang="en-GB" sz="1400" i="1" dirty="0"/>
              <a:t> Conference. pp. 9–15.</a:t>
            </a:r>
            <a:endParaRPr lang="en-GB" sz="1400" dirty="0"/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Traditionally Research Methods is difficult topic for Podiatry students to understand</a:t>
            </a:r>
          </a:p>
          <a:p>
            <a:r>
              <a:rPr lang="en-GB" dirty="0" smtClean="0"/>
              <a:t>Student engagement was variable</a:t>
            </a:r>
          </a:p>
          <a:p>
            <a:r>
              <a:rPr lang="en-GB" dirty="0" smtClean="0"/>
              <a:t>Evidence that students did not apply the Research Methods topics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2411760" y="3573016"/>
            <a:ext cx="5040560" cy="2016224"/>
          </a:xfrm>
          <a:prstGeom prst="wedgeRectCallout">
            <a:avLst>
              <a:gd name="adj1" fmla="val -43864"/>
              <a:gd name="adj2" fmla="val 90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“My </a:t>
            </a:r>
            <a:r>
              <a:rPr lang="en-US" i="1" dirty="0">
                <a:solidFill>
                  <a:schemeClr val="tx1"/>
                </a:solidFill>
              </a:rPr>
              <a:t>reason for doing this is to try and look at alternative ways of delivering a potentially dry subject, with ability for the students to reflect on the statistics at a future date</a:t>
            </a:r>
            <a:r>
              <a:rPr lang="en-US" i="1" dirty="0" smtClean="0">
                <a:solidFill>
                  <a:schemeClr val="tx1"/>
                </a:solidFill>
              </a:rPr>
              <a:t>.” </a:t>
            </a:r>
            <a:r>
              <a:rPr lang="en-US" i="1" dirty="0">
                <a:solidFill>
                  <a:schemeClr val="tx1"/>
                </a:solidFill>
              </a:rPr>
              <a:t>Mike Curran.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81537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Gamification</a:t>
            </a:r>
            <a:r>
              <a:rPr lang="en-GB" dirty="0"/>
              <a:t> is the application of game-design elements and game principles in non-game contexts</a:t>
            </a:r>
          </a:p>
        </p:txBody>
      </p:sp>
    </p:spTree>
    <p:extLst>
      <p:ext uri="{BB962C8B-B14F-4D97-AF65-F5344CB8AC3E}">
        <p14:creationId xmlns:p14="http://schemas.microsoft.com/office/powerpoint/2010/main" val="33753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benefits for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Accessible all the time.</a:t>
            </a:r>
          </a:p>
          <a:p>
            <a:r>
              <a:rPr lang="en-GB" dirty="0" smtClean="0"/>
              <a:t>A good revision tool.</a:t>
            </a:r>
          </a:p>
          <a:p>
            <a:r>
              <a:rPr lang="en-GB" dirty="0" smtClean="0"/>
              <a:t>Short chunks of content on page – accessible without scrolling.</a:t>
            </a:r>
          </a:p>
          <a:p>
            <a:r>
              <a:rPr lang="en-GB" dirty="0" smtClean="0"/>
              <a:t>Supports and motivates learners (</a:t>
            </a:r>
            <a:r>
              <a:rPr lang="en-GB" dirty="0" err="1" smtClean="0"/>
              <a:t>Koivisto</a:t>
            </a:r>
            <a:r>
              <a:rPr lang="en-GB" dirty="0" smtClean="0"/>
              <a:t> et al, 2014)</a:t>
            </a:r>
          </a:p>
          <a:p>
            <a:r>
              <a:rPr lang="en-GB" dirty="0" smtClean="0"/>
              <a:t>Creates a ‘flow’ into the materials</a:t>
            </a:r>
          </a:p>
          <a:p>
            <a:r>
              <a:rPr lang="en-GB" dirty="0" smtClean="0"/>
              <a:t>Enhances digital skills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219575" cy="406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5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762000"/>
          </a:xfrm>
        </p:spPr>
        <p:txBody>
          <a:bodyPr/>
          <a:lstStyle/>
          <a:p>
            <a:r>
              <a:rPr lang="en-GB" b="0" dirty="0" smtClean="0"/>
              <a:t>Is it working? Feedback from students (n=33)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211368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worked for the </a:t>
            </a:r>
            <a:r>
              <a:rPr lang="en-US" dirty="0" smtClean="0"/>
              <a:t>students: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Navigation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Great way to revise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Accessible all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Playback </a:t>
            </a:r>
            <a:r>
              <a:rPr lang="en-US" dirty="0"/>
              <a:t>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revisit throughout the </a:t>
            </a:r>
            <a:r>
              <a:rPr lang="en-US" dirty="0" smtClean="0"/>
              <a:t>course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Provided </a:t>
            </a:r>
            <a:r>
              <a:rPr lang="en-US" dirty="0" err="1"/>
              <a:t>humour</a:t>
            </a:r>
            <a:r>
              <a:rPr lang="en-US" dirty="0"/>
              <a:t> to conclude the </a:t>
            </a:r>
            <a:r>
              <a:rPr lang="en-US" dirty="0" smtClean="0"/>
              <a:t>test</a:t>
            </a:r>
            <a:r>
              <a:rPr lang="en-US" dirty="0"/>
              <a:t>.</a:t>
            </a:r>
          </a:p>
          <a:p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076056" y="2113686"/>
            <a:ext cx="3672408" cy="2899490"/>
          </a:xfrm>
          <a:prstGeom prst="wedgeRoundRectCallout">
            <a:avLst>
              <a:gd name="adj1" fmla="val -60284"/>
              <a:gd name="adj2" fmla="val 846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“I found tackling the Knowledge Check in 4 separate stages hugely useful and much more manageable than being exposed to a larger test.  I found the separate stages less intimidating”.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the students would have </a:t>
            </a:r>
            <a:r>
              <a:rPr lang="en-US" dirty="0" smtClean="0"/>
              <a:t>liked:</a:t>
            </a:r>
            <a:endParaRPr lang="en-US" dirty="0"/>
          </a:p>
          <a:p>
            <a:r>
              <a:rPr lang="en-US" dirty="0"/>
              <a:t>Face to face prior to the online session</a:t>
            </a:r>
          </a:p>
          <a:p>
            <a:r>
              <a:rPr lang="en-US" dirty="0"/>
              <a:t>Hints for correct answer</a:t>
            </a:r>
          </a:p>
          <a:p>
            <a:r>
              <a:rPr lang="en-US" dirty="0"/>
              <a:t>Feedback on why answers were wrong</a:t>
            </a:r>
          </a:p>
          <a:p>
            <a:r>
              <a:rPr lang="en-US" dirty="0"/>
              <a:t>More context regarding statistics at the beginning and a link to further reading</a:t>
            </a:r>
          </a:p>
          <a:p>
            <a:r>
              <a:rPr lang="en-US" dirty="0"/>
              <a:t>More basic introduction before the release of the content</a:t>
            </a:r>
          </a:p>
          <a:p>
            <a:r>
              <a:rPr lang="en-US" dirty="0"/>
              <a:t>Higher quality video with content referring to Podiatry and a summary</a:t>
            </a:r>
          </a:p>
          <a:p>
            <a:r>
              <a:rPr lang="en-US" dirty="0"/>
              <a:t>Subtitles on the video to accommodate the learners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0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762000"/>
          </a:xfrm>
        </p:spPr>
        <p:txBody>
          <a:bodyPr/>
          <a:lstStyle/>
          <a:p>
            <a:r>
              <a:rPr lang="en-GB" b="0" smtClean="0"/>
              <a:t>Top five tips</a:t>
            </a:r>
            <a:br>
              <a:rPr lang="en-GB" b="0" smtClean="0"/>
            </a:b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Keep it sweet and simple throughout.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Cater for mixed ability and start at a low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Gradual release of content.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relevant </a:t>
            </a:r>
            <a:r>
              <a:rPr lang="en-US" dirty="0" err="1" smtClean="0"/>
              <a:t>humour</a:t>
            </a:r>
            <a:r>
              <a:rPr lang="en-US" dirty="0" smtClean="0"/>
              <a:t> where appropriate.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prepared to try new methods of delivery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comment from tutor</a:t>
            </a:r>
            <a:endParaRPr lang="en-GB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1619672" y="1962342"/>
            <a:ext cx="6408712" cy="33123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“It is interesting to me how to blend the concept of </a:t>
            </a:r>
            <a:r>
              <a:rPr lang="en-US" dirty="0" smtClean="0">
                <a:solidFill>
                  <a:schemeClr val="tx1"/>
                </a:solidFill>
              </a:rPr>
              <a:t>e-packages </a:t>
            </a:r>
            <a:r>
              <a:rPr lang="en-US" dirty="0">
                <a:solidFill>
                  <a:schemeClr val="tx1"/>
                </a:solidFill>
              </a:rPr>
              <a:t>with actual face to face teaching.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 guess it is the future.”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Mike Curran</a:t>
            </a:r>
          </a:p>
        </p:txBody>
      </p:sp>
    </p:spTree>
    <p:extLst>
      <p:ext uri="{BB962C8B-B14F-4D97-AF65-F5344CB8AC3E}">
        <p14:creationId xmlns:p14="http://schemas.microsoft.com/office/powerpoint/2010/main" val="19652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was the reward video?</a:t>
            </a:r>
            <a:endParaRPr lang="en-GB" dirty="0"/>
          </a:p>
        </p:txBody>
      </p:sp>
      <p:pic>
        <p:nvPicPr>
          <p:cNvPr id="4" name="lDRrbHJZU1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55892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https://www.youtube.com/watch?v=lDRrbHJZU1s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4855</TotalTime>
  <Words>595</Words>
  <Application>Microsoft Office PowerPoint</Application>
  <PresentationFormat>On-screen Show (4:3)</PresentationFormat>
  <Paragraphs>79</Paragraphs>
  <Slides>11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Application of gamification principles to enhance delivery of research methods principles within Podiatry </vt:lpstr>
      <vt:lpstr>Why?</vt:lpstr>
      <vt:lpstr>Some benefits for students</vt:lpstr>
      <vt:lpstr>Demo</vt:lpstr>
      <vt:lpstr>Is it working? Feedback from students (n=33)</vt:lpstr>
      <vt:lpstr>Lessons learnt</vt:lpstr>
      <vt:lpstr>Top five tips </vt:lpstr>
      <vt:lpstr>Final comment from tutor</vt:lpstr>
      <vt:lpstr>What was the reward video?</vt:lpstr>
      <vt:lpstr>Questions?</vt:lpstr>
      <vt:lpstr>References</vt:lpstr>
    </vt:vector>
  </TitlesOfParts>
  <Company>Triad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PowerPoint Presentation Title Page</dc:title>
  <dc:creator>Julie Usher</dc:creator>
  <cp:lastModifiedBy>Windows User</cp:lastModifiedBy>
  <cp:revision>242</cp:revision>
  <dcterms:created xsi:type="dcterms:W3CDTF">2003-12-03T16:30:17Z</dcterms:created>
  <dcterms:modified xsi:type="dcterms:W3CDTF">2016-06-21T13:40:20Z</dcterms:modified>
</cp:coreProperties>
</file>